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85" r:id="rId2"/>
  </p:sldMasterIdLst>
  <p:notesMasterIdLst>
    <p:notesMasterId r:id="rId32"/>
  </p:notesMasterIdLst>
  <p:sldIdLst>
    <p:sldId id="258" r:id="rId3"/>
    <p:sldId id="554" r:id="rId4"/>
    <p:sldId id="557" r:id="rId5"/>
    <p:sldId id="555" r:id="rId6"/>
    <p:sldId id="558" r:id="rId7"/>
    <p:sldId id="536" r:id="rId8"/>
    <p:sldId id="559" r:id="rId9"/>
    <p:sldId id="553" r:id="rId10"/>
    <p:sldId id="541" r:id="rId11"/>
    <p:sldId id="560" r:id="rId12"/>
    <p:sldId id="533" r:id="rId13"/>
    <p:sldId id="561" r:id="rId14"/>
    <p:sldId id="306" r:id="rId15"/>
    <p:sldId id="543" r:id="rId16"/>
    <p:sldId id="545" r:id="rId17"/>
    <p:sldId id="551" r:id="rId18"/>
    <p:sldId id="317" r:id="rId19"/>
    <p:sldId id="552" r:id="rId20"/>
    <p:sldId id="534" r:id="rId21"/>
    <p:sldId id="547" r:id="rId22"/>
    <p:sldId id="548" r:id="rId23"/>
    <p:sldId id="549" r:id="rId24"/>
    <p:sldId id="550" r:id="rId25"/>
    <p:sldId id="542" r:id="rId26"/>
    <p:sldId id="538" r:id="rId27"/>
    <p:sldId id="539" r:id="rId28"/>
    <p:sldId id="260" r:id="rId29"/>
    <p:sldId id="535" r:id="rId30"/>
    <p:sldId id="54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utam Biswas" initials="GB" lastIdx="5" clrIdx="0">
    <p:extLst>
      <p:ext uri="{19B8F6BF-5375-455C-9EA6-DF929625EA0E}">
        <p15:presenceInfo xmlns:p15="http://schemas.microsoft.com/office/powerpoint/2012/main" userId="S-1-5-21-1460941509-810504278-316617838-124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2B1EFD-2394-42C7-90BC-3889F2D3FE4B}" v="40" dt="2025-06-23T18:42:58.3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7" autoAdjust="0"/>
    <p:restoredTop sz="94571"/>
  </p:normalViewPr>
  <p:slideViewPr>
    <p:cSldViewPr snapToGrid="0">
      <p:cViewPr varScale="1">
        <p:scale>
          <a:sx n="115" d="100"/>
          <a:sy n="115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0D75E-235F-4A06-A269-E68293AB6B13}" type="datetimeFigureOut">
              <a:rPr lang="en-US" smtClean="0"/>
              <a:t>2/12/26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EA664-7B2F-47AB-A6BF-22FE7F131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43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C2C71-47DA-22DE-0BBD-7D806440D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6A6E3E-4D8C-834A-302D-B33F0D3A7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4D7B0-DFB4-DBA6-C446-958371DEC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5E22C-1041-7822-8E17-2185448D1A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351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F698-C944-0B64-F866-EDA16AA7A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59606-9BEE-65E9-1EFA-2FB3F336BF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F59FF5-2817-F37E-3C2D-EA75EFD6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4F782-1468-88B7-BCF6-F27862B450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EA664-7B2F-47AB-A6BF-22FE7F1314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56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F7C83-996D-CA0C-BFF4-F9AB994CC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CC0A1-C4CD-741C-638F-1AFF85B88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1FEB5F-A4C4-CCBC-DBFE-B4FFF8EB8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9B1F7-C104-EC9D-271A-77B16C5EC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202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8EFB8-987D-A1B7-FB08-BCB70D124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FFE86-DAF4-B2C9-197C-A986727E7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7183DE-E673-E44A-5BFD-29F569841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8DCC1-D1B4-C1F8-D2D7-96A2B36CC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754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7521-65CB-28BA-F023-1669C5CB7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21E40-357D-C94E-D8E3-B5A5B7521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BB0897-D281-4C42-BF9C-AD6803A1F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47E8C-F876-1F9C-B9C3-9EC891EAB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856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FA0D3-62D4-278E-8DD0-BA0850060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CAE98F-8EAA-E2AF-9C2B-73442109F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23173C-BEE8-A140-B1F8-BC6CE7E0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C265E-1448-F9FD-4A8F-944FA160E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095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78E46-067A-95CF-5F04-C90479B40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54FBD4-EAE5-6C67-F80C-41154F75F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D3B18C-4362-6D4F-2FA5-A119886A8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FE4CE-BACB-6594-D171-39F66CDE3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289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F839C-6F56-9ABB-8A59-0423E4905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B29C6D-CF0A-7899-D8EF-E82C788EB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3E376B-5FCF-AA75-6DD6-3DE80F2DA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A29F1-C7A9-BF6A-3C9B-3273FB41BC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845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F19C9-3A58-BAA8-90E8-75082B2C0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BBB67A-FD5C-1734-3FCA-7B6189E15C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10273-8AF4-BA73-CC8D-64B7ECF9E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9EC73-D588-B610-CE8D-CFD78A803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665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C505-77A4-1704-259C-5C3B96122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26695-2632-07B6-C90F-3D391072C6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C23EE-E2C6-F30A-29E5-8EC398578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CCEE5-A653-BB95-B2B2-8A6830E98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645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EA664-7B2F-47AB-A6BF-22FE7F1314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11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24650-EE64-DA87-9BCB-1B34838D6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949AC9-A06D-BCAC-660E-4DD6C9A30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CDDCFB-61FC-C606-6C88-3AC808EA9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E4560-3A2C-8F10-B9E3-252893020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067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0FB2E-1EAA-D4A2-65D2-2E5E331F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66BA6-8EBF-AEA9-44B1-C90812A52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302EDA-2FBB-B9ED-3FB0-C2C5187C1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CCBA2-1B3A-DFC9-7FEA-6FDEEEC1B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30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D7524-878A-9090-2E69-93D3DA171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F24065-7F44-EDFA-79E1-2E09095F83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566E1D-588B-0E90-173D-253D0E16F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C0B96-CAC7-3709-E847-DFA0805D5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733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C274F-14AC-392D-AE8B-E208DBF5F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9B0A7-C718-D507-B81A-FEAB3E435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00B177-19FC-A10A-9F89-DE49B9B62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8CAAB-7555-3379-80D8-70DBB0FA9E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336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23D39-F8A3-5B8D-954A-B564ADB0D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B65E79-EEC0-855D-80FA-8445A1F2F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8DCCD-31E7-DA0F-D072-D917D5171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31E28-50A0-BD48-5102-F314936C0A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21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096D0-595F-368E-7501-051599F3C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4A8E12-CF4C-37D6-CDF0-F325E94A1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464E7E-DE7B-B58B-405B-4908768BE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CAA32-2B86-89E2-5C37-2C4033E1E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218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D7C78-7AEB-807F-B9EE-DE3859B3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353294-9103-227B-9A7F-7F6631413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26FDAB-203B-F45D-3A9F-EB72CF683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21C9D-8A0A-90FE-096A-8C80D6047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7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C9E91-76D1-389A-C68C-221386AFB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49AC7F-8ED3-D7BC-3192-15B753A587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F82735-7570-F35B-F6F8-BB8B0B53F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68855-E3C3-1395-DC74-012220515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410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D080E-7898-319A-DA03-173AC3505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AEB77D-1C01-A29A-15EC-421622879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D3563E-7699-51AE-F170-4547EACDC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5602B-E97C-93F0-77EB-578A9C17C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297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AC768-E514-C18D-C341-8BCE78C2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C4B126-ACD7-E102-A386-1731DC798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1FC52F-1DA0-C406-0006-6B7DD8C93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4DA00-A63E-AD65-EBF3-F099DE8AE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EA664-7B2F-47AB-A6BF-22FE7F131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37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6" y="4227594"/>
            <a:ext cx="8404977" cy="13055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accent5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7" y="5766099"/>
            <a:ext cx="8404976" cy="590251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6FE41B-E7AE-FC43-A4A2-51F81452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9905" y="417149"/>
            <a:ext cx="1739198" cy="365125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16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68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F94D049-750D-4443-ABB8-2C3A349AFA4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21C2F4-C445-134C-AB62-EC44C3AC62A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B0C0F91-4826-AB48-8200-0AA6EBCF9CAB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8547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" descr="preencoded.png">
            <a:extLst>
              <a:ext uri="{FF2B5EF4-FFF2-40B4-BE49-F238E27FC236}">
                <a16:creationId xmlns:a16="http://schemas.microsoft.com/office/drawing/2014/main" id="{6129D614-C18E-A84F-A35D-B85AD0710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B3474F2-813F-144E-A5E3-9EFB3D5E7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02" y="452406"/>
            <a:ext cx="5163202" cy="752449"/>
          </a:xfrm>
        </p:spPr>
        <p:txBody>
          <a:bodyPr anchor="t">
            <a:normAutofit/>
          </a:bodyPr>
          <a:lstStyle>
            <a:lvl1pPr>
              <a:defRPr sz="1300" b="1"/>
            </a:lvl1pPr>
          </a:lstStyle>
          <a:p>
            <a:r>
              <a:rPr lang="en-US" dirty="0"/>
              <a:t>Introduction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95F123-F83C-D74D-B917-9E9D3B4BA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244" y="1702014"/>
            <a:ext cx="5163202" cy="4255854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None/>
              <a:defRPr sz="220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1F61D637-3F32-614B-99A7-CE6CA7198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927D43-946C-AB43-B96A-8F8625D7ECAF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566312" y="446161"/>
            <a:ext cx="4394634" cy="75869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25F86CE-9BC1-6743-9E0C-DD5B6FB8AB49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45850" y="1702014"/>
            <a:ext cx="5140134" cy="42558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ts val="2000"/>
              </a:lnSpc>
              <a:spcAft>
                <a:spcPts val="1950"/>
              </a:spcAft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949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3"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/>
        </p:nvCxnSpPr>
        <p:spPr>
          <a:xfrm>
            <a:off x="7993530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/>
        </p:nvCxnSpPr>
        <p:spPr>
          <a:xfrm>
            <a:off x="4174297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086501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086501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086501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48838D29-272F-F149-AD8D-3E5D2AD51AF6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444202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B575BD0-362D-7C47-9EAD-C5F806621E1D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44202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003DD90-3175-F44F-8D72-458530DE4A62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444202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4DF355D-6530-1F46-BC1A-E979ADECFB94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4260638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478E426-63EF-244C-B829-98E2E21E119B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260638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89BDC90-F4BA-5D40-A0EF-BD5586AFF4BE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4260638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8765B4F-24D8-2641-9261-F629332413A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4CD120F-A27D-2143-88BD-66FC0DCC642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633437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5654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/>
        </p:nvCxnSpPr>
        <p:spPr>
          <a:xfrm>
            <a:off x="610616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2867A-99C5-A847-B4B7-375BA3263372}"/>
              </a:ext>
            </a:extLst>
          </p:cNvPr>
          <p:cNvCxnSpPr>
            <a:cxnSpLocks/>
          </p:cNvCxnSpPr>
          <p:nvPr/>
        </p:nvCxnSpPr>
        <p:spPr>
          <a:xfrm>
            <a:off x="897128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/>
        </p:nvCxnSpPr>
        <p:spPr>
          <a:xfrm>
            <a:off x="324104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B08375B-C3F2-524E-910B-D9C21C18B5C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25654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F44CBEE-7235-1C4B-A2D6-7A398A0159F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25655" y="3999753"/>
            <a:ext cx="2765652" cy="2356598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3CCFE16-FD6F-9E4A-BE05-F4B5A69432E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1770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93C09BD-8DFF-E148-BDEB-C6CC79B3C22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31770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83DDF49-EF8F-2C4C-8580-0A5DD0BEDF8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31771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99131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99131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6199132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6703E58-9291-EE40-8DCB-A241470F951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909118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451DD1-615B-AE43-9B8E-1BB26CDED94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909118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5571B90-D179-B34F-95F4-C185A51AB586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09119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FCF8479-82B0-0840-9B2D-AC5FD4ACD354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7032ABB-7447-304B-BC64-9369BF7A935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932630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_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471E2F-DB90-7742-9555-5B74693D7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8"/>
                    </a14:imgEffect>
                    <a14:imgEffect>
                      <a14:saturation sat="80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l="17520" t="6646" r="29386" b="1660"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61E201-BA38-4447-A0C1-6213D4ABE43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2" y="241683"/>
            <a:ext cx="5333028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B363821-E1AE-0E4B-AB14-075EE424E572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76100" y="698668"/>
            <a:ext cx="533302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787444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_place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1E4FA67-482D-F249-9F64-D3A7846B76E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F9F3A5-801B-434A-86BB-2BEE7C86970F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1" y="241683"/>
            <a:ext cx="5386817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8A2491D-CED1-3E4A-83F9-0AEC1BF664C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76101" y="698668"/>
            <a:ext cx="5386818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860116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Dark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rgbClr val="E0D5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7E7661C-8F47-A84E-B097-83D2887BAAE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9E33F36-CB6A-3845-B322-222BD9B1F41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448949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rgbClr val="E0D5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79ACECD-DD2A-B64F-8E1E-426B640A054C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619EC4-76DA-1644-8D14-0A5DD8E7E33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570432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Light_with list"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9925059-DA62-0741-A886-A75ABAED9C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764541A-60A7-0341-A51E-F5FF355F6C5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BDE9E37-ED42-4A4B-B60D-A82312F735A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ECB3F1-DE9F-2BCC-8DDF-5E6DE34DE60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B18E7-9F36-9157-C840-637E1401C9B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FE813-591E-FAFB-82D1-D5AC0C184D1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D9AC3A4-1780-4D80-A5A4-A9BE196EE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26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Ligh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62FF63-C28D-7F40-BAA1-AE019F36409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86D736A-D0E9-D04E-BD47-9408BA105104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B703EC-D511-FF36-56D7-56FE3BF4823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74C1C-CAAB-2F9C-AE04-63564355516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4E67D8-280D-EE30-224E-48FF2872C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D9AC3A4-1780-4D80-A5A4-A9BE196EE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9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9FB89F2B-E93E-0641-8991-6CC778E41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9698" r="21187"/>
          <a:stretch/>
        </p:blipFill>
        <p:spPr bwMode="auto">
          <a:xfrm>
            <a:off x="6113794" y="-1"/>
            <a:ext cx="6078204" cy="683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439FD51-B1D6-8F4A-803E-396E69AF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6197" y="4567999"/>
            <a:ext cx="1739198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1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955-5E89-D74C-9EF1-CE55C69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243" y="1893134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86102F4-C2D7-4949-BBD7-069B15E2B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1239" y="1902234"/>
            <a:ext cx="227696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EFD0E42-6CF3-3B45-8418-50EFC96439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2660" y="1890542"/>
            <a:ext cx="227387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411B4C-A7FB-C84C-A916-88C5CFEDAE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1239" y="3498093"/>
            <a:ext cx="227695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7D50877-D419-A647-A938-AC0D343DB4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06007" y="5027896"/>
            <a:ext cx="228219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749A1C5-832F-3641-9E2E-346ED2ADA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2660" y="3499339"/>
            <a:ext cx="227386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63CAA6B-5FB2-BE46-98FE-5279349B8F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1914" y="1890541"/>
            <a:ext cx="227321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F950F76-DB7E-EB40-8326-ED06CCFE62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8242" y="3493305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4229E0C-62C8-3644-BA3B-504280DC79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323" y="5027895"/>
            <a:ext cx="227407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C169B54-58A1-214E-AD85-F41C9E0597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3521" y="5027894"/>
            <a:ext cx="227300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10A2D85-31D3-7E4E-9E1E-004FBB157E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1914" y="3499339"/>
            <a:ext cx="225919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2B8D38-17CE-6549-B165-F0E689696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1913" y="5027893"/>
            <a:ext cx="2302943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589376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10 School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56BB7B-5CE5-F441-B889-0A1C038B2A36}"/>
              </a:ext>
            </a:extLst>
          </p:cNvPr>
          <p:cNvSpPr txBox="1"/>
          <p:nvPr/>
        </p:nvSpPr>
        <p:spPr>
          <a:xfrm>
            <a:off x="982613" y="2108577"/>
            <a:ext cx="195717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Blair School of Music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0D162-17AA-414A-B172-551F4ED73BFD}"/>
              </a:ext>
            </a:extLst>
          </p:cNvPr>
          <p:cNvSpPr txBox="1"/>
          <p:nvPr/>
        </p:nvSpPr>
        <p:spPr>
          <a:xfrm>
            <a:off x="3746432" y="189313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of Arts</a:t>
            </a:r>
            <a:br>
              <a:rPr lang="en-US" sz="14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Sciences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0AECC-2852-3B48-B51A-80B5E7CDBCC7}"/>
              </a:ext>
            </a:extLst>
          </p:cNvPr>
          <p:cNvSpPr txBox="1"/>
          <p:nvPr/>
        </p:nvSpPr>
        <p:spPr>
          <a:xfrm>
            <a:off x="6500009" y="21085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Divinity School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663EA-250A-A24A-BF53-0FA1A5EE3B7A}"/>
              </a:ext>
            </a:extLst>
          </p:cNvPr>
          <p:cNvSpPr txBox="1"/>
          <p:nvPr/>
        </p:nvSpPr>
        <p:spPr>
          <a:xfrm>
            <a:off x="9281954" y="2108577"/>
            <a:ext cx="178507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Graduate School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C1B1C5-3349-4846-A0F1-D6E86F5762A6}"/>
              </a:ext>
            </a:extLst>
          </p:cNvPr>
          <p:cNvSpPr txBox="1"/>
          <p:nvPr/>
        </p:nvSpPr>
        <p:spPr>
          <a:xfrm>
            <a:off x="982613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Law School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F4D32B-9B34-A64E-9C72-44B90CF4B7E1}"/>
              </a:ext>
            </a:extLst>
          </p:cNvPr>
          <p:cNvSpPr txBox="1"/>
          <p:nvPr/>
        </p:nvSpPr>
        <p:spPr>
          <a:xfrm>
            <a:off x="3746432" y="3306490"/>
            <a:ext cx="1676317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Owen Graduate School of Management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AF53A-0296-F842-B971-2C80F878B028}"/>
              </a:ext>
            </a:extLst>
          </p:cNvPr>
          <p:cNvSpPr txBox="1"/>
          <p:nvPr/>
        </p:nvSpPr>
        <p:spPr>
          <a:xfrm>
            <a:off x="6500009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Peabody College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441D9-7B8A-7643-B64A-BA688EDCF850}"/>
              </a:ext>
            </a:extLst>
          </p:cNvPr>
          <p:cNvSpPr txBox="1"/>
          <p:nvPr/>
        </p:nvSpPr>
        <p:spPr>
          <a:xfrm>
            <a:off x="9281954" y="3521934"/>
            <a:ext cx="178507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56156-5CE2-B74F-8659-51D32F182E20}"/>
              </a:ext>
            </a:extLst>
          </p:cNvPr>
          <p:cNvSpPr txBox="1"/>
          <p:nvPr/>
        </p:nvSpPr>
        <p:spPr>
          <a:xfrm>
            <a:off x="982613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</a:t>
            </a:r>
            <a:b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Medicine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23F9C-2080-5545-8CEE-1BE489720355}"/>
              </a:ext>
            </a:extLst>
          </p:cNvPr>
          <p:cNvSpPr txBox="1"/>
          <p:nvPr/>
        </p:nvSpPr>
        <p:spPr>
          <a:xfrm>
            <a:off x="3746432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</a:t>
            </a:r>
            <a:b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Nursing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795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56C623-889A-D64C-A80F-1588AA9E6D62}"/>
              </a:ext>
            </a:extLst>
          </p:cNvPr>
          <p:cNvSpPr txBox="1"/>
          <p:nvPr/>
        </p:nvSpPr>
        <p:spPr>
          <a:xfrm>
            <a:off x="545695" y="6044910"/>
            <a:ext cx="2508886" cy="35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Arial Sans Body Copy, 13 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2E11D-4718-EA46-8CE2-BE431E7B0D1F}"/>
              </a:ext>
            </a:extLst>
          </p:cNvPr>
          <p:cNvSpPr txBox="1"/>
          <p:nvPr/>
        </p:nvSpPr>
        <p:spPr>
          <a:xfrm>
            <a:off x="521841" y="1849167"/>
            <a:ext cx="5113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Headings, Arial 40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0A615-42F9-534F-B3B0-CB12ECF809A5}"/>
              </a:ext>
            </a:extLst>
          </p:cNvPr>
          <p:cNvSpPr/>
          <p:nvPr/>
        </p:nvSpPr>
        <p:spPr>
          <a:xfrm>
            <a:off x="8807508" y="4998767"/>
            <a:ext cx="1361440" cy="650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BD72B-AD4A-E547-8043-5A7B2C3EC93F}"/>
              </a:ext>
            </a:extLst>
          </p:cNvPr>
          <p:cNvSpPr/>
          <p:nvPr/>
        </p:nvSpPr>
        <p:spPr>
          <a:xfrm>
            <a:off x="7120948" y="1849167"/>
            <a:ext cx="1361440" cy="1300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747E4A-BD1B-6E4C-849D-12970E8D205D}"/>
              </a:ext>
            </a:extLst>
          </p:cNvPr>
          <p:cNvSpPr/>
          <p:nvPr/>
        </p:nvSpPr>
        <p:spPr>
          <a:xfrm>
            <a:off x="8807508" y="3418827"/>
            <a:ext cx="1361440" cy="13004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3FC237-D8C5-C840-9451-D7B5FB58F94B}"/>
              </a:ext>
            </a:extLst>
          </p:cNvPr>
          <p:cNvSpPr/>
          <p:nvPr/>
        </p:nvSpPr>
        <p:spPr>
          <a:xfrm>
            <a:off x="7106490" y="3418827"/>
            <a:ext cx="1361440" cy="13004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289AF-EC1A-4A4A-8E7D-3E57AC20108D}"/>
              </a:ext>
            </a:extLst>
          </p:cNvPr>
          <p:cNvSpPr/>
          <p:nvPr/>
        </p:nvSpPr>
        <p:spPr>
          <a:xfrm>
            <a:off x="8807508" y="5648947"/>
            <a:ext cx="1361440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F88104-CA0B-734C-BBE7-F868FED1D742}"/>
              </a:ext>
            </a:extLst>
          </p:cNvPr>
          <p:cNvSpPr/>
          <p:nvPr/>
        </p:nvSpPr>
        <p:spPr>
          <a:xfrm>
            <a:off x="8807508" y="1849167"/>
            <a:ext cx="1361440" cy="130042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104253-DE58-E149-A889-5CA049887AE3}"/>
              </a:ext>
            </a:extLst>
          </p:cNvPr>
          <p:cNvCxnSpPr>
            <a:cxnSpLocks/>
          </p:cNvCxnSpPr>
          <p:nvPr/>
        </p:nvCxnSpPr>
        <p:spPr>
          <a:xfrm>
            <a:off x="8447610" y="1849167"/>
            <a:ext cx="0" cy="1300420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55F1E7-E645-FB45-A6BA-04684AACD01C}"/>
              </a:ext>
            </a:extLst>
          </p:cNvPr>
          <p:cNvSpPr txBox="1"/>
          <p:nvPr/>
        </p:nvSpPr>
        <p:spPr>
          <a:xfrm>
            <a:off x="7120948" y="1849167"/>
            <a:ext cx="812334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2AE29-8ADA-C046-9599-92EF9A546173}"/>
              </a:ext>
            </a:extLst>
          </p:cNvPr>
          <p:cNvSpPr txBox="1"/>
          <p:nvPr/>
        </p:nvSpPr>
        <p:spPr>
          <a:xfrm>
            <a:off x="8807508" y="1849167"/>
            <a:ext cx="812334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E73C1E-53A4-D84D-A178-5B5A617F78BC}"/>
              </a:ext>
            </a:extLst>
          </p:cNvPr>
          <p:cNvSpPr txBox="1"/>
          <p:nvPr/>
        </p:nvSpPr>
        <p:spPr>
          <a:xfrm>
            <a:off x="7120948" y="341380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/>
              <a:t>E4E4E4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ED535D-A10D-514B-9F9F-0844839B3629}"/>
              </a:ext>
            </a:extLst>
          </p:cNvPr>
          <p:cNvSpPr/>
          <p:nvPr/>
        </p:nvSpPr>
        <p:spPr>
          <a:xfrm>
            <a:off x="7106490" y="4998737"/>
            <a:ext cx="1361440" cy="13004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809E39-741B-D44A-8266-1421FF133A91}"/>
              </a:ext>
            </a:extLst>
          </p:cNvPr>
          <p:cNvSpPr txBox="1"/>
          <p:nvPr/>
        </p:nvSpPr>
        <p:spPr>
          <a:xfrm>
            <a:off x="7141268" y="5017661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</a:rPr>
              <a:t>777777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FDDBAB-FE01-2341-BA73-05964EA44299}"/>
              </a:ext>
            </a:extLst>
          </p:cNvPr>
          <p:cNvSpPr txBox="1"/>
          <p:nvPr/>
        </p:nvSpPr>
        <p:spPr>
          <a:xfrm>
            <a:off x="8807508" y="341380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E0D5C0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737DFF-CC88-6842-A062-F7997C8B4514}"/>
              </a:ext>
            </a:extLst>
          </p:cNvPr>
          <p:cNvSpPr txBox="1"/>
          <p:nvPr/>
        </p:nvSpPr>
        <p:spPr>
          <a:xfrm>
            <a:off x="8807508" y="499876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Highlight</a:t>
            </a:r>
            <a:br>
              <a:rPr lang="en-US" sz="1000" dirty="0"/>
            </a:br>
            <a:r>
              <a:rPr lang="en-US" sz="1000" dirty="0"/>
              <a:t>ECB748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7D320-ED07-994F-8D89-6E0937B549A5}"/>
              </a:ext>
            </a:extLst>
          </p:cNvPr>
          <p:cNvSpPr txBox="1"/>
          <p:nvPr/>
        </p:nvSpPr>
        <p:spPr>
          <a:xfrm>
            <a:off x="8807508" y="564900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Sky</a:t>
            </a:r>
            <a:br>
              <a:rPr lang="en-US" sz="1000" dirty="0"/>
            </a:br>
            <a:r>
              <a:rPr lang="en-US" sz="1000" dirty="0"/>
              <a:t>B3C9CD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6ED116-782C-3A44-A5B2-3C1ED2B9CCBE}"/>
              </a:ext>
            </a:extLst>
          </p:cNvPr>
          <p:cNvSpPr txBox="1"/>
          <p:nvPr/>
        </p:nvSpPr>
        <p:spPr>
          <a:xfrm>
            <a:off x="629505" y="4405634"/>
            <a:ext cx="4898050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Large Bullets, Arial, 20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86519E-0EA4-AB4F-BDE2-EB72A52F437E}"/>
              </a:ext>
            </a:extLst>
          </p:cNvPr>
          <p:cNvSpPr txBox="1"/>
          <p:nvPr/>
        </p:nvSpPr>
        <p:spPr>
          <a:xfrm>
            <a:off x="545695" y="5538301"/>
            <a:ext cx="2508886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Arial Subhead,16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13">
            <a:extLst>
              <a:ext uri="{FF2B5EF4-FFF2-40B4-BE49-F238E27FC236}">
                <a16:creationId xmlns:a16="http://schemas.microsoft.com/office/drawing/2014/main" id="{4A489953-6FB5-F741-9FA2-46C088632D1F}"/>
              </a:ext>
            </a:extLst>
          </p:cNvPr>
          <p:cNvSpPr/>
          <p:nvPr/>
        </p:nvSpPr>
        <p:spPr>
          <a:xfrm>
            <a:off x="1052495" y="5017781"/>
            <a:ext cx="1900486" cy="274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2"/>
                </a:solidFill>
                <a:latin typeface="Arial" panose="020B0604020202020204" pitchFamily="34" charset="0"/>
                <a:ea typeface="Theinhardt Regular" pitchFamily="34" charset="-122"/>
                <a:cs typeface="Arial" panose="020B0604020202020204" pitchFamily="34" charset="0"/>
              </a:rPr>
              <a:t>Small Bullets, Arial, 10 </a:t>
            </a:r>
            <a:r>
              <a:rPr lang="en-US" sz="1000" dirty="0" err="1">
                <a:solidFill>
                  <a:schemeClr val="tx2"/>
                </a:solidFill>
                <a:latin typeface="Arial" panose="020B0604020202020204" pitchFamily="34" charset="0"/>
                <a:ea typeface="Theinhardt Regular" pitchFamily="34" charset="-122"/>
                <a:cs typeface="Arial" panose="020B0604020202020204" pitchFamily="34" charset="0"/>
              </a:rPr>
              <a:t>pt</a:t>
            </a:r>
            <a:endParaRPr lang="en-US" sz="1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4">
            <a:extLst>
              <a:ext uri="{FF2B5EF4-FFF2-40B4-BE49-F238E27FC236}">
                <a16:creationId xmlns:a16="http://schemas.microsoft.com/office/drawing/2014/main" id="{7B7B9E91-D001-2C4B-8006-89E16166AD20}"/>
              </a:ext>
            </a:extLst>
          </p:cNvPr>
          <p:cNvSpPr/>
          <p:nvPr/>
        </p:nvSpPr>
        <p:spPr>
          <a:xfrm>
            <a:off x="629505" y="3577594"/>
            <a:ext cx="3677920" cy="828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3037"/>
              </a:lnSpc>
              <a:spcAft>
                <a:spcPts val="1450"/>
              </a:spcAft>
            </a:pPr>
            <a:r>
              <a:rPr lang="en-US" sz="2200" dirty="0">
                <a:latin typeface="Times New Roman" panose="02020603050405020304" pitchFamily="18" charset="0"/>
                <a:ea typeface="Academica Light Pro Regular" pitchFamily="34" charset="-122"/>
                <a:cs typeface="Times New Roman" panose="02020603050405020304" pitchFamily="18" charset="0"/>
              </a:rPr>
              <a:t>Large Statement, Times, 22 </a:t>
            </a:r>
            <a:r>
              <a:rPr lang="en-US" sz="2200" dirty="0" err="1">
                <a:latin typeface="Times New Roman" panose="02020603050405020304" pitchFamily="18" charset="0"/>
                <a:ea typeface="Academica Light Pro Regular" pitchFamily="34" charset="-122"/>
                <a:cs typeface="Times New Roman" panose="02020603050405020304" pitchFamily="18" charset="0"/>
              </a:rPr>
              <a:t>pt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44110B-E6AC-0E4F-86A9-410524E79ED7}"/>
              </a:ext>
            </a:extLst>
          </p:cNvPr>
          <p:cNvSpPr txBox="1"/>
          <p:nvPr/>
        </p:nvSpPr>
        <p:spPr>
          <a:xfrm>
            <a:off x="521841" y="2696674"/>
            <a:ext cx="469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Subtitles, Arial, 36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2664CB-322A-E34F-8539-B80BDF759C0F}"/>
              </a:ext>
            </a:extLst>
          </p:cNvPr>
          <p:cNvSpPr/>
          <p:nvPr/>
        </p:nvSpPr>
        <p:spPr>
          <a:xfrm>
            <a:off x="8807508" y="2476435"/>
            <a:ext cx="1361440" cy="673152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0362D7-CE1B-2949-89F1-84E55779FEE7}"/>
              </a:ext>
            </a:extLst>
          </p:cNvPr>
          <p:cNvSpPr txBox="1"/>
          <p:nvPr/>
        </p:nvSpPr>
        <p:spPr>
          <a:xfrm>
            <a:off x="8807508" y="2492980"/>
            <a:ext cx="812334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FFD3F9-EA55-5941-A112-A6DBD4B519E4}"/>
              </a:ext>
            </a:extLst>
          </p:cNvPr>
          <p:cNvCxnSpPr>
            <a:cxnSpLocks/>
          </p:cNvCxnSpPr>
          <p:nvPr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836242-D62C-1942-AD70-BD64D3073DC7}"/>
              </a:ext>
            </a:extLst>
          </p:cNvPr>
          <p:cNvSpPr txBox="1"/>
          <p:nvPr/>
        </p:nvSpPr>
        <p:spPr>
          <a:xfrm>
            <a:off x="472917" y="343881"/>
            <a:ext cx="109628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THEME FONTS AND COLORS</a:t>
            </a:r>
            <a:endParaRPr lang="en-US" sz="3300" b="1" i="0" spc="300" baseline="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5D6674-7026-FC4D-BE16-17F37B89C66A}"/>
              </a:ext>
            </a:extLst>
          </p:cNvPr>
          <p:cNvSpPr txBox="1"/>
          <p:nvPr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FONTS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F36D48C-A837-9240-84E3-A8BC4028DBFA}"/>
              </a:ext>
            </a:extLst>
          </p:cNvPr>
          <p:cNvCxnSpPr>
            <a:cxnSpLocks/>
          </p:cNvCxnSpPr>
          <p:nvPr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350948-03D5-4443-BEDD-B8A5A62130C7}"/>
              </a:ext>
            </a:extLst>
          </p:cNvPr>
          <p:cNvSpPr txBox="1"/>
          <p:nvPr/>
        </p:nvSpPr>
        <p:spPr>
          <a:xfrm>
            <a:off x="6975652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COLORS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CABEE2-DDF7-434C-8329-6DFB04441E63}"/>
              </a:ext>
            </a:extLst>
          </p:cNvPr>
          <p:cNvCxnSpPr>
            <a:cxnSpLocks/>
          </p:cNvCxnSpPr>
          <p:nvPr/>
        </p:nvCxnSpPr>
        <p:spPr>
          <a:xfrm>
            <a:off x="7068252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695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8669E-B216-AA42-B53A-973035C85CE2}"/>
              </a:ext>
            </a:extLst>
          </p:cNvPr>
          <p:cNvCxnSpPr>
            <a:cxnSpLocks/>
          </p:cNvCxnSpPr>
          <p:nvPr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272C731-1402-D34C-B7DD-4065D53CE563}"/>
              </a:ext>
            </a:extLst>
          </p:cNvPr>
          <p:cNvSpPr txBox="1"/>
          <p:nvPr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TEMPLATE GUIDELINES</a:t>
            </a:r>
            <a:endParaRPr lang="en-US" sz="3300" b="1" i="0" spc="300" baseline="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FBCD6-4509-E545-897B-13343F0A4AA2}"/>
              </a:ext>
            </a:extLst>
          </p:cNvPr>
          <p:cNvSpPr txBox="1"/>
          <p:nvPr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USING SLIDE LAYOUTS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4369F-C194-AD45-85F6-6988005CDA65}"/>
              </a:ext>
            </a:extLst>
          </p:cNvPr>
          <p:cNvCxnSpPr>
            <a:cxnSpLocks/>
          </p:cNvCxnSpPr>
          <p:nvPr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9A14FE-18BE-6142-B636-9CCED47D817E}"/>
              </a:ext>
            </a:extLst>
          </p:cNvPr>
          <p:cNvSpPr txBox="1"/>
          <p:nvPr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insert a new slide: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8843B7-205D-3946-ABAE-B1BDBD70F068}"/>
              </a:ext>
            </a:extLst>
          </p:cNvPr>
          <p:cNvSpPr txBox="1"/>
          <p:nvPr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the arrow on the right slide of the </a:t>
            </a:r>
            <a:b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an appropriate layout from</a:t>
            </a:r>
            <a:b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 as needed, following the guidelines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CCC39-BB65-AC40-AD18-8F381A0C05D3}"/>
              </a:ext>
            </a:extLst>
          </p:cNvPr>
          <p:cNvSpPr txBox="1"/>
          <p:nvPr/>
        </p:nvSpPr>
        <p:spPr>
          <a:xfrm>
            <a:off x="5785109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CHANGING SLIDE LAYOUTS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36D77-69F2-494D-B305-F1C1FC3DB5D5}"/>
              </a:ext>
            </a:extLst>
          </p:cNvPr>
          <p:cNvCxnSpPr>
            <a:cxnSpLocks/>
          </p:cNvCxnSpPr>
          <p:nvPr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3EE09A-33B1-9548-B0A8-602C83122867}"/>
              </a:ext>
            </a:extLst>
          </p:cNvPr>
          <p:cNvSpPr txBox="1"/>
          <p:nvPr/>
        </p:nvSpPr>
        <p:spPr>
          <a:xfrm>
            <a:off x="5804817" y="1883971"/>
            <a:ext cx="5630970" cy="6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1C6390-568E-664C-ACF3-B99CCB8654EF}"/>
              </a:ext>
            </a:extLst>
          </p:cNvPr>
          <p:cNvSpPr txBox="1"/>
          <p:nvPr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 new layout from the gallery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F05F79-EC1D-A349-A6B8-A12B4B8D0A25}"/>
              </a:ext>
            </a:extLst>
          </p:cNvPr>
          <p:cNvSpPr txBox="1"/>
          <p:nvPr/>
        </p:nvSpPr>
        <p:spPr>
          <a:xfrm>
            <a:off x="500412" y="4204094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ADDING PHOTOS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3F06E8-7784-FF40-A314-DF298C2524EE}"/>
              </a:ext>
            </a:extLst>
          </p:cNvPr>
          <p:cNvCxnSpPr>
            <a:cxnSpLocks/>
          </p:cNvCxnSpPr>
          <p:nvPr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EFD4B2C-D8ED-6B48-AE76-57FC0651AA54}"/>
              </a:ext>
            </a:extLst>
          </p:cNvPr>
          <p:cNvSpPr txBox="1"/>
          <p:nvPr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add photos: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14F1C2-5923-6443-8748-E242306AC19E}"/>
              </a:ext>
            </a:extLst>
          </p:cNvPr>
          <p:cNvSpPr txBox="1"/>
          <p:nvPr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0407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003D-3F94-9770-721A-69B231033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DE6DFB-873F-23EA-FFF6-1581BE96F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F6BA6-B316-5A85-9D43-FCB62A35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9F681-FB17-941D-8FBC-3784E777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043BA-6E29-9780-DD88-CC691354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AC3A4-1780-4D80-A5A4-A9BE196EE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939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F7B7B-5F07-88EC-FB78-E0E360A6DC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D1D97C-2B0A-A971-281A-1D65D015F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747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6" y="4227594"/>
            <a:ext cx="8404977" cy="13055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accent5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7" y="5766099"/>
            <a:ext cx="8404976" cy="590251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6FE41B-E7AE-FC43-A4A2-51F81452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9905" y="417149"/>
            <a:ext cx="1739198" cy="365125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</a:defRPr>
            </a:lvl1pPr>
          </a:lstStyle>
          <a:p>
            <a:fld id="{081F9580-5C39-46AA-A2E6-CA14511CE903}" type="datetimeFigureOut">
              <a:rPr lang="en-US" smtClean="0"/>
              <a:t>2/12/26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504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AD91-4B23-4744-80DD-8D3955A9F328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D33F5-01F4-4E69-96C3-F3BF8CED4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8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ED8E1A-BA0A-C041-B60A-D0D46E8B2AA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C519-EB37-774F-BD3A-23BD947ABD6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20767" y="45645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01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27" y="670745"/>
            <a:ext cx="5128022" cy="1305500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Agenda or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6" y="3006104"/>
            <a:ext cx="5291403" cy="3181151"/>
          </a:xfrm>
        </p:spPr>
        <p:txBody>
          <a:bodyPr>
            <a:normAutofit/>
          </a:bodyPr>
          <a:lstStyle>
            <a:lvl1pPr marL="36576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 sz="2000">
                <a:solidFill>
                  <a:schemeClr val="accent6"/>
                </a:solidFill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28600" marR="0" lvl="0" indent="-3200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9AE8E3-EF7B-F441-93B3-228673B018B7}"/>
              </a:ext>
            </a:extLst>
          </p:cNvPr>
          <p:cNvCxnSpPr>
            <a:cxnSpLocks/>
          </p:cNvCxnSpPr>
          <p:nvPr/>
        </p:nvCxnSpPr>
        <p:spPr>
          <a:xfrm>
            <a:off x="6106160" y="-57543"/>
            <a:ext cx="0" cy="7080135"/>
          </a:xfrm>
          <a:prstGeom prst="line">
            <a:avLst/>
          </a:prstGeom>
          <a:ln w="63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58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43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89173-9CC4-384F-87ED-3C126C08F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9" r="695" b="11859"/>
          <a:stretch/>
        </p:blipFill>
        <p:spPr>
          <a:xfrm>
            <a:off x="362715" y="384049"/>
            <a:ext cx="11466571" cy="5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68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723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984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4D2869-1122-FD4F-93D1-E6818DABA3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7976" y="3134047"/>
            <a:ext cx="10385823" cy="1305500"/>
          </a:xfrm>
        </p:spPr>
        <p:txBody>
          <a:bodyPr anchor="t">
            <a:normAutofit/>
          </a:bodyPr>
          <a:lstStyle>
            <a:lvl1pPr algn="ctr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525A9-A6AD-A44B-801E-7959EE0923FD}"/>
              </a:ext>
            </a:extLst>
          </p:cNvPr>
          <p:cNvSpPr/>
          <p:nvPr/>
        </p:nvSpPr>
        <p:spPr>
          <a:xfrm>
            <a:off x="355600" y="385065"/>
            <a:ext cx="11480800" cy="5971285"/>
          </a:xfrm>
          <a:prstGeom prst="rect">
            <a:avLst/>
          </a:prstGeom>
          <a:noFill/>
          <a:ln w="6350">
            <a:gradFill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7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Light"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01" y="3148547"/>
            <a:ext cx="11230346" cy="1434085"/>
          </a:xfrm>
        </p:spPr>
        <p:txBody>
          <a:bodyPr anchor="t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85784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B49188-E5FA-E44D-BB8D-3EFB7DD6626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D94DB9D-64AE-3246-A5A1-033C8898104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4676E-AEF7-06E1-C2F4-71EFB71C8CA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B6449-4DFC-585B-BA26-059D696CC6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BBFB3-00F8-A080-4EEA-572070C8049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D9AC3A4-1780-4D80-A5A4-A9BE196EE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4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D07B40-2FFE-E84A-8C1D-66AF3BE4D3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D6F4D12-C76D-594A-8366-6BDB7BA91D9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A7115C3-295D-ED43-9822-703965AFF1A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F3AFD4-F955-77BC-6342-D6BA4AC9B18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B0FF52-14C4-35B1-F8E1-065C870E01B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979D5-D75E-C48D-4233-6390AE9136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D9AC3A4-1780-4D80-A5A4-A9BE196EE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94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D9AC3A4-1780-4D80-A5A4-A9BE196EEB7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1D03-3865-D34B-8E7F-4D9212E48FF0}"/>
              </a:ext>
            </a:extLst>
          </p:cNvPr>
          <p:cNvSpPr/>
          <p:nvPr/>
        </p:nvSpPr>
        <p:spPr>
          <a:xfrm>
            <a:off x="-1336363" y="4289458"/>
            <a:ext cx="1143775" cy="604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C954E-AAA1-BD40-A56D-98BAB934B2A6}"/>
              </a:ext>
            </a:extLst>
          </p:cNvPr>
          <p:cNvSpPr/>
          <p:nvPr/>
        </p:nvSpPr>
        <p:spPr>
          <a:xfrm>
            <a:off x="-1321905" y="276999"/>
            <a:ext cx="1129317" cy="5991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131E6-79A8-1248-9C11-D19D84E4070A}"/>
              </a:ext>
            </a:extLst>
          </p:cNvPr>
          <p:cNvSpPr/>
          <p:nvPr/>
        </p:nvSpPr>
        <p:spPr>
          <a:xfrm>
            <a:off x="-1336363" y="3593426"/>
            <a:ext cx="1143775" cy="606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EED77-DA3A-C246-8826-3C95DA6290B2}"/>
              </a:ext>
            </a:extLst>
          </p:cNvPr>
          <p:cNvSpPr/>
          <p:nvPr/>
        </p:nvSpPr>
        <p:spPr>
          <a:xfrm>
            <a:off x="-1336362" y="941894"/>
            <a:ext cx="1129316" cy="5991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26DDE-1973-9249-8B67-79F28A67A5CC}"/>
              </a:ext>
            </a:extLst>
          </p:cNvPr>
          <p:cNvSpPr/>
          <p:nvPr/>
        </p:nvSpPr>
        <p:spPr>
          <a:xfrm>
            <a:off x="-1336363" y="4983173"/>
            <a:ext cx="1129315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2ADD5C-05AF-2849-808E-5A5329FE307B}"/>
              </a:ext>
            </a:extLst>
          </p:cNvPr>
          <p:cNvSpPr/>
          <p:nvPr/>
        </p:nvSpPr>
        <p:spPr>
          <a:xfrm>
            <a:off x="-1336363" y="2268952"/>
            <a:ext cx="1129315" cy="5838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31D78-EB57-CF49-B681-1FFB250F2AA3}"/>
              </a:ext>
            </a:extLst>
          </p:cNvPr>
          <p:cNvCxnSpPr>
            <a:cxnSpLocks/>
          </p:cNvCxnSpPr>
          <p:nvPr/>
        </p:nvCxnSpPr>
        <p:spPr>
          <a:xfrm>
            <a:off x="-229369" y="276999"/>
            <a:ext cx="0" cy="599123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181A33-7A78-A745-B85F-272ACD897C6A}"/>
              </a:ext>
            </a:extLst>
          </p:cNvPr>
          <p:cNvSpPr txBox="1"/>
          <p:nvPr/>
        </p:nvSpPr>
        <p:spPr>
          <a:xfrm>
            <a:off x="-1321904" y="276999"/>
            <a:ext cx="671342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E2321-9A11-C64F-94E7-483770247088}"/>
              </a:ext>
            </a:extLst>
          </p:cNvPr>
          <p:cNvSpPr txBox="1"/>
          <p:nvPr/>
        </p:nvSpPr>
        <p:spPr>
          <a:xfrm>
            <a:off x="-1336363" y="2268952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381ED-C72B-874C-B467-99E2F441CCAD}"/>
              </a:ext>
            </a:extLst>
          </p:cNvPr>
          <p:cNvSpPr txBox="1"/>
          <p:nvPr/>
        </p:nvSpPr>
        <p:spPr>
          <a:xfrm>
            <a:off x="-1321904" y="936874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/>
              <a:t>E4E4E4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F914F-CFCB-D848-ADFF-6E9476EB121C}"/>
              </a:ext>
            </a:extLst>
          </p:cNvPr>
          <p:cNvSpPr/>
          <p:nvPr/>
        </p:nvSpPr>
        <p:spPr>
          <a:xfrm>
            <a:off x="-1336363" y="1605423"/>
            <a:ext cx="1129315" cy="599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D0814-E463-9D45-AEB0-1B8834E02DA1}"/>
              </a:ext>
            </a:extLst>
          </p:cNvPr>
          <p:cNvSpPr txBox="1"/>
          <p:nvPr/>
        </p:nvSpPr>
        <p:spPr>
          <a:xfrm>
            <a:off x="-1301584" y="1624347"/>
            <a:ext cx="79201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</a:rPr>
              <a:t>777777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062F4-50A3-5F4D-97CC-2E68DAC9E8D1}"/>
              </a:ext>
            </a:extLst>
          </p:cNvPr>
          <p:cNvSpPr txBox="1"/>
          <p:nvPr/>
        </p:nvSpPr>
        <p:spPr>
          <a:xfrm>
            <a:off x="-1336363" y="3588406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E0D5C0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9139F-AB33-C942-A4C9-2A932C16E874}"/>
              </a:ext>
            </a:extLst>
          </p:cNvPr>
          <p:cNvSpPr txBox="1"/>
          <p:nvPr/>
        </p:nvSpPr>
        <p:spPr>
          <a:xfrm>
            <a:off x="-1336363" y="4289458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Highlight</a:t>
            </a:r>
            <a:br>
              <a:rPr lang="en-US" sz="1000" dirty="0"/>
            </a:br>
            <a:r>
              <a:rPr lang="en-US" sz="1000" dirty="0"/>
              <a:t>ECB748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3D5FF-412F-3446-9C5A-C792CFFD52B8}"/>
              </a:ext>
            </a:extLst>
          </p:cNvPr>
          <p:cNvSpPr txBox="1"/>
          <p:nvPr/>
        </p:nvSpPr>
        <p:spPr>
          <a:xfrm>
            <a:off x="-1336363" y="4983233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Sky</a:t>
            </a:r>
            <a:br>
              <a:rPr lang="en-US" sz="1000" dirty="0"/>
            </a:br>
            <a:r>
              <a:rPr lang="en-US" sz="1000" dirty="0"/>
              <a:t>B3C9CD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B308F8-FDBB-D94E-AAD4-B7C8DE6E641C}"/>
              </a:ext>
            </a:extLst>
          </p:cNvPr>
          <p:cNvSpPr/>
          <p:nvPr/>
        </p:nvSpPr>
        <p:spPr>
          <a:xfrm>
            <a:off x="-1336363" y="2917223"/>
            <a:ext cx="1143775" cy="606777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E59B3-A31D-5B49-A390-48365EC49154}"/>
              </a:ext>
            </a:extLst>
          </p:cNvPr>
          <p:cNvSpPr txBox="1"/>
          <p:nvPr/>
        </p:nvSpPr>
        <p:spPr>
          <a:xfrm>
            <a:off x="-1336363" y="2933768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B4DBEA-F44D-1D46-88A3-F25117523E43}"/>
              </a:ext>
            </a:extLst>
          </p:cNvPr>
          <p:cNvSpPr txBox="1"/>
          <p:nvPr/>
        </p:nvSpPr>
        <p:spPr>
          <a:xfrm>
            <a:off x="-1378395" y="0"/>
            <a:ext cx="112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spc="100" baseline="0" dirty="0">
                <a:latin typeface="+mj-lt"/>
              </a:rPr>
              <a:t>Colors:</a:t>
            </a:r>
          </a:p>
        </p:txBody>
      </p:sp>
    </p:spTree>
    <p:extLst>
      <p:ext uri="{BB962C8B-B14F-4D97-AF65-F5344CB8AC3E}">
        <p14:creationId xmlns:p14="http://schemas.microsoft.com/office/powerpoint/2010/main" val="362663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61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2.wdp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0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58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9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0.png"/><Relationship Id="rId4" Type="http://schemas.microsoft.com/office/2007/relationships/hdphoto" Target="../media/hdphoto2.wdp"/><Relationship Id="rId9" Type="http://schemas.openxmlformats.org/officeDocument/2006/relationships/image" Target="../media/image3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9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5" Type="http://schemas.openxmlformats.org/officeDocument/2006/relationships/image" Target="../media/image9.png"/><Relationship Id="rId10" Type="http://schemas.openxmlformats.org/officeDocument/2006/relationships/image" Target="../media/image27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44.png"/><Relationship Id="rId4" Type="http://schemas.microsoft.com/office/2007/relationships/hdphoto" Target="../media/hdphoto2.wdp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1F1A-555D-4B30-E9CD-0ECFBE6FB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26" y="4332764"/>
            <a:ext cx="10223341" cy="1200329"/>
          </a:xfr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rgbClr val="EAD599"/>
                </a:solidFill>
                <a:latin typeface="Amasis MT Pro" panose="020F0502020204030204" pitchFamily="18" charset="0"/>
                <a:ea typeface="+mn-ea"/>
                <a:cs typeface="+mn-cs"/>
              </a:rPr>
              <a:t>A Deep Learning Approach for Performance-Based Prediction of Remaining Useful Life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3D838D-510C-C28D-5AEF-92ACEBA7A3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Abel Diaz-Gonzalez, </a:t>
            </a:r>
            <a:r>
              <a:rPr lang="en-US" dirty="0"/>
              <a:t>Austin Coursey, Marcos Quinones-</a:t>
            </a:r>
            <a:r>
              <a:rPr lang="en-US" dirty="0" err="1"/>
              <a:t>Grueiro</a:t>
            </a:r>
            <a:r>
              <a:rPr lang="en-US" dirty="0"/>
              <a:t>, and Gautam Biswas</a:t>
            </a:r>
          </a:p>
        </p:txBody>
      </p:sp>
      <p:pic>
        <p:nvPicPr>
          <p:cNvPr id="4" name="Picture 3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25E78DA-CF75-3FFB-C50C-A967A1378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712" y="674891"/>
            <a:ext cx="2665706" cy="53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8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B98D-ED72-418A-50A8-A73595F31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AB4034D-A9EE-572B-E05A-CB69D85A3F1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pic>
        <p:nvPicPr>
          <p:cNvPr id="11" name="rul_pred_test15">
            <a:hlinkClick r:id="" action="ppaction://media"/>
            <a:extLst>
              <a:ext uri="{FF2B5EF4-FFF2-40B4-BE49-F238E27FC236}">
                <a16:creationId xmlns:a16="http://schemas.microsoft.com/office/drawing/2014/main" id="{121A61F9-2F7A-278E-5AD7-2B2941C099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957215"/>
            <a:ext cx="12192000" cy="548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25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tx1"/>
            </a:gs>
            <a:gs pos="0">
              <a:srgbClr val="B8974E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FC53C7-CD43-2A3E-8D74-55CF628CA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7C64344-8648-750C-C3F8-069E633B6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011" y="6542291"/>
            <a:ext cx="780588" cy="1565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77E6019-8218-A785-2814-35776403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6542291"/>
            <a:ext cx="780588" cy="20022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25975E5-B6A5-CA86-02DD-27AB975A1C25}"/>
              </a:ext>
            </a:extLst>
          </p:cNvPr>
          <p:cNvSpPr txBox="1"/>
          <p:nvPr/>
        </p:nvSpPr>
        <p:spPr>
          <a:xfrm>
            <a:off x="4159526" y="3013498"/>
            <a:ext cx="350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AD599"/>
                </a:solidFill>
                <a:effectLst/>
                <a:uLnTx/>
                <a:uFillTx/>
                <a:latin typeface="Amasis MT Pro" panose="020F0502020204030204" pitchFamily="18" charset="0"/>
                <a:ea typeface="+mn-ea"/>
                <a:cs typeface="+mn-cs"/>
              </a:rPr>
              <a:t>Results</a:t>
            </a:r>
          </a:p>
        </p:txBody>
      </p:sp>
      <p:pic>
        <p:nvPicPr>
          <p:cNvPr id="7" name="Graphic 6" descr="Presentation with pie chart with solid fill">
            <a:extLst>
              <a:ext uri="{FF2B5EF4-FFF2-40B4-BE49-F238E27FC236}">
                <a16:creationId xmlns:a16="http://schemas.microsoft.com/office/drawing/2014/main" id="{4AE87449-48F9-091A-2AC9-7F90C552F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4984" y="30134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81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C9AF-3454-40CC-B77E-8ABBE8D0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CBC9D8A-495C-55FF-B7B1-FA2F9A97CB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57AE84-0C6F-71E7-9D3E-CD1A5732E436}"/>
              </a:ext>
            </a:extLst>
          </p:cNvPr>
          <p:cNvSpPr txBox="1"/>
          <p:nvPr/>
        </p:nvSpPr>
        <p:spPr>
          <a:xfrm>
            <a:off x="3867912" y="6488668"/>
            <a:ext cx="8129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Baseline values for DS01, DS03, DS04 and DS05 taken from Xiang et al. (2024)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A658BF-FA54-FD15-4FD0-33F32C1E1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12" y="995458"/>
            <a:ext cx="9872472" cy="52012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3005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8F91807-BA3E-8344-152F-72FB0F089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712" y="674891"/>
            <a:ext cx="2665706" cy="53460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EDEBB74-F54D-C0E3-E7A1-AA9338A7E903}"/>
              </a:ext>
            </a:extLst>
          </p:cNvPr>
          <p:cNvSpPr txBox="1"/>
          <p:nvPr/>
        </p:nvSpPr>
        <p:spPr>
          <a:xfrm>
            <a:off x="3048000" y="3611514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EAD599"/>
                </a:solidFill>
                <a:effectLst/>
                <a:uLnTx/>
                <a:uFillTx/>
                <a:latin typeface="Amasis MT Pro" panose="020F0502020204030204" pitchFamily="18" charset="0"/>
              </a:defRPr>
            </a:lvl1pPr>
          </a:lstStyle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786421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tx1"/>
            </a:gs>
            <a:gs pos="0">
              <a:srgbClr val="B8974E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90B17A-7BF3-BDF1-8E60-343442E41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F2F7057-8C96-5FE3-C9F2-98D7CDA3E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011" y="6542291"/>
            <a:ext cx="780588" cy="1565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9BE4B11-E3D7-CA0F-DB58-E23823DB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6542291"/>
            <a:ext cx="780588" cy="200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19ED6C57-619B-9118-EB16-B5D022E432AB}"/>
                  </a:ext>
                </a:extLst>
              </p:cNvPr>
              <p:cNvSpPr txBox="1"/>
              <p:nvPr/>
            </p:nvSpPr>
            <p:spPr>
              <a:xfrm>
                <a:off x="4616726" y="2644166"/>
                <a:ext cx="350946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AD599"/>
                    </a:solidFill>
                    <a:effectLst/>
                    <a:uLnTx/>
                    <a:uFillTx/>
                    <a:latin typeface="Amasis MT Pro" panose="020F0502020204030204" pitchFamily="18" charset="0"/>
                    <a:ea typeface="+mn-ea"/>
                    <a:cs typeface="+mn-cs"/>
                  </a:rPr>
                  <a:t>Perfor</a:t>
                </a:r>
                <a:r>
                  <a:rPr lang="en-US" sz="4800" dirty="0">
                    <a:solidFill>
                      <a:srgbClr val="EAD599"/>
                    </a:solidFill>
                    <a:latin typeface="Amasis MT Pro" panose="020F0502020204030204" pitchFamily="18" charset="0"/>
                  </a:rPr>
                  <a:t>mace 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solidFill>
                              <a:srgbClr val="EAD5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solidFill>
                              <a:srgbClr val="EAD599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4800" b="0" i="1" smtClean="0">
                            <a:solidFill>
                              <a:srgbClr val="EAD59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EAD599"/>
                  </a:solidFill>
                  <a:effectLst/>
                  <a:uLnTx/>
                  <a:uFillTx/>
                  <a:latin typeface="Amasis MT Pro" panose="020F0502020204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19ED6C57-619B-9118-EB16-B5D022E43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726" y="2644166"/>
                <a:ext cx="3509462" cy="1569660"/>
              </a:xfrm>
              <a:prstGeom prst="rect">
                <a:avLst/>
              </a:prstGeom>
              <a:blipFill>
                <a:blip r:embed="rId4"/>
                <a:stretch>
                  <a:fillRect l="-3249" t="-8871" r="-3249" b="-20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áfico 2" descr="Bombilla y equipo contorno">
            <a:extLst>
              <a:ext uri="{FF2B5EF4-FFF2-40B4-BE49-F238E27FC236}">
                <a16:creationId xmlns:a16="http://schemas.microsoft.com/office/drawing/2014/main" id="{024F7523-485D-41DA-A0DF-8E579611C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02326" y="29717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51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03157-14BC-EED6-1D9E-30D7F60C7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F78038-7378-264D-0A77-50C53B22118B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099" y="698668"/>
            <a:ext cx="5726397" cy="480137"/>
          </a:xfrm>
        </p:spPr>
        <p:txBody>
          <a:bodyPr/>
          <a:lstStyle/>
          <a:p>
            <a:r>
              <a:rPr lang="en-US" sz="2400" dirty="0"/>
              <a:t>Performance model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6D4F86B-F8EA-2795-924F-A040CC243B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A16F1-68EB-4C57-A686-C04240E8364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E51C3-7F53-17B9-FA49-A26401E63CA7}"/>
              </a:ext>
            </a:extLst>
          </p:cNvPr>
          <p:cNvSpPr txBox="1"/>
          <p:nvPr/>
        </p:nvSpPr>
        <p:spPr>
          <a:xfrm>
            <a:off x="652182" y="1460011"/>
            <a:ext cx="10701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extended the Gamma parametric model presented in [1] to the shifted Gamma distribution.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51E7EA-5D32-5050-85A9-B9815A279351}"/>
              </a:ext>
            </a:extLst>
          </p:cNvPr>
          <p:cNvSpPr txBox="1"/>
          <p:nvPr/>
        </p:nvSpPr>
        <p:spPr>
          <a:xfrm>
            <a:off x="407685" y="6261509"/>
            <a:ext cx="105492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 err="1"/>
              <a:t>Dersin</a:t>
            </a:r>
            <a:r>
              <a:rPr lang="en-US" sz="1400" dirty="0"/>
              <a:t> Pierre, Kristupas </a:t>
            </a:r>
            <a:r>
              <a:rPr lang="en-US" sz="1400" dirty="0" err="1"/>
              <a:t>Bajarunas</a:t>
            </a:r>
            <a:r>
              <a:rPr lang="en-US" sz="1400" dirty="0"/>
              <a:t>, and Manuel Arias-Chao. Analytical modeling of health indices for prognostics and health management. In PHM Society European Conference, volume 8, pages 11–11, 2024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A27084-9CFF-50F9-D046-12A3CCF29C43}"/>
                  </a:ext>
                </a:extLst>
              </p:cNvPr>
              <p:cNvSpPr txBox="1"/>
              <p:nvPr/>
            </p:nvSpPr>
            <p:spPr>
              <a:xfrm>
                <a:off x="2930996" y="2110549"/>
                <a:ext cx="4734629" cy="647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𝐺𝑎𝑚𝑚𝑎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A27084-9CFF-50F9-D046-12A3CCF29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996" y="2110549"/>
                <a:ext cx="4734629" cy="647613"/>
              </a:xfrm>
              <a:prstGeom prst="rect">
                <a:avLst/>
              </a:prstGeom>
              <a:blipFill>
                <a:blip r:embed="rId5"/>
                <a:stretch>
                  <a:fillRect l="-1604" t="-196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5A222B-B59E-7F09-A10C-6A876A3CDADE}"/>
                  </a:ext>
                </a:extLst>
              </p:cNvPr>
              <p:cNvSpPr txBox="1"/>
              <p:nvPr/>
            </p:nvSpPr>
            <p:spPr>
              <a:xfrm>
                <a:off x="492985" y="5429230"/>
                <a:ext cx="89624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 particular, the EOL distribution corresponds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dirty="0"/>
                  <a:t>, is given by: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𝐺𝑎𝑚𝑚𝑎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5A222B-B59E-7F09-A10C-6A876A3CD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" y="5429230"/>
                <a:ext cx="8962465" cy="369332"/>
              </a:xfrm>
              <a:prstGeom prst="rect">
                <a:avLst/>
              </a:prstGeom>
              <a:blipFill>
                <a:blip r:embed="rId6"/>
                <a:stretch>
                  <a:fillRect l="-56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87A85-6B52-80E1-D967-4D429C95A211}"/>
                  </a:ext>
                </a:extLst>
              </p:cNvPr>
              <p:cNvSpPr txBox="1"/>
              <p:nvPr/>
            </p:nvSpPr>
            <p:spPr>
              <a:xfrm>
                <a:off x="652182" y="2980643"/>
                <a:ext cx="10701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where the degradation parameters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given by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87A85-6B52-80E1-D967-4D429C95A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82" y="2980643"/>
                <a:ext cx="10701618" cy="369332"/>
              </a:xfrm>
              <a:prstGeom prst="rect">
                <a:avLst/>
              </a:prstGeom>
              <a:blipFill>
                <a:blip r:embed="rId7"/>
                <a:stretch>
                  <a:fillRect l="-47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4B331-3F87-4704-D7F6-924AA132C40D}"/>
                  </a:ext>
                </a:extLst>
              </p:cNvPr>
              <p:cNvSpPr txBox="1"/>
              <p:nvPr/>
            </p:nvSpPr>
            <p:spPr>
              <a:xfrm>
                <a:off x="3119255" y="3628256"/>
                <a:ext cx="3709926" cy="798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4B331-3F87-4704-D7F6-924AA132C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255" y="3628256"/>
                <a:ext cx="3709926" cy="798808"/>
              </a:xfrm>
              <a:prstGeom prst="rect">
                <a:avLst/>
              </a:prstGeom>
              <a:blipFill>
                <a:blip r:embed="rId8"/>
                <a:stretch>
                  <a:fillRect l="-1024" t="-3125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88AEF-D194-E3E7-2E31-07C28D12CC55}"/>
                  </a:ext>
                </a:extLst>
              </p:cNvPr>
              <p:cNvSpPr txBox="1"/>
              <p:nvPr/>
            </p:nvSpPr>
            <p:spPr>
              <a:xfrm>
                <a:off x="652182" y="4520679"/>
                <a:ext cx="72546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 the Gamma and lower incomplete Gamma functions.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88AEF-D194-E3E7-2E31-07C28D12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82" y="4520679"/>
                <a:ext cx="7254689" cy="369332"/>
              </a:xfrm>
              <a:prstGeom prst="rect">
                <a:avLst/>
              </a:prstGeom>
              <a:blipFill>
                <a:blip r:embed="rId9"/>
                <a:stretch>
                  <a:fillRect l="-699" t="-10345" r="-350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299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tx1"/>
            </a:gs>
            <a:gs pos="0">
              <a:srgbClr val="B8974E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64C344-D1A3-139B-FBD8-77591001C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156A4C0-BAC1-CD97-B0D1-1912A3338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011" y="6542291"/>
            <a:ext cx="780588" cy="1565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01131B-2F09-507F-095E-C80FCE9F0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6542291"/>
            <a:ext cx="780588" cy="20022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629C0E9-5A31-4269-CB5B-5F1A891602A3}"/>
              </a:ext>
            </a:extLst>
          </p:cNvPr>
          <p:cNvSpPr txBox="1"/>
          <p:nvPr/>
        </p:nvSpPr>
        <p:spPr>
          <a:xfrm>
            <a:off x="5060479" y="2274834"/>
            <a:ext cx="35094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AD599"/>
                </a:solidFill>
                <a:effectLst/>
                <a:uLnTx/>
                <a:uFillTx/>
                <a:latin typeface="Amasis MT Pro" panose="020F0502020204030204" pitchFamily="18" charset="0"/>
                <a:ea typeface="+mn-ea"/>
                <a:cs typeface="+mn-cs"/>
              </a:rPr>
              <a:t>Conclusions and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AD599"/>
                </a:solidFill>
                <a:effectLst/>
                <a:uLnTx/>
                <a:uFillTx/>
                <a:latin typeface="Amasis MT Pro" panose="020F0502020204030204" pitchFamily="18" charset="0"/>
                <a:ea typeface="+mn-ea"/>
                <a:cs typeface="+mn-cs"/>
              </a:rPr>
              <a:t>Future Work</a:t>
            </a:r>
          </a:p>
        </p:txBody>
      </p:sp>
      <p:pic>
        <p:nvPicPr>
          <p:cNvPr id="7" name="Graphic 6" descr="Briefcase outline">
            <a:extLst>
              <a:ext uri="{FF2B5EF4-FFF2-40B4-BE49-F238E27FC236}">
                <a16:creationId xmlns:a16="http://schemas.microsoft.com/office/drawing/2014/main" id="{02D18397-6D5F-777C-9A3A-9D9CD04AA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5240" y="29717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49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173F9-ACB0-CF99-FCAF-57195639C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650050-BF19-F0E3-847B-E71993B3AB9C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100" y="698668"/>
            <a:ext cx="6486015" cy="581486"/>
          </a:xfrm>
        </p:spPr>
        <p:txBody>
          <a:bodyPr/>
          <a:lstStyle/>
          <a:p>
            <a:r>
              <a:rPr lang="en-US" sz="2400" dirty="0"/>
              <a:t>Conclusion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438149E-B38B-BE50-FF9D-E1ADE614B0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23D84-3849-5E4A-C2EB-16EAE2215C6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D9AC3A4-1780-4D80-A5A4-A9BE196EEB78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029A3-0C6B-7CB1-AC56-9EC41D1AB6A7}"/>
              </a:ext>
            </a:extLst>
          </p:cNvPr>
          <p:cNvSpPr txBox="1"/>
          <p:nvPr/>
        </p:nvSpPr>
        <p:spPr>
          <a:xfrm>
            <a:off x="861096" y="2174447"/>
            <a:ext cx="1065806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Introduced a </a:t>
            </a:r>
            <a:r>
              <a:rPr lang="en-US" sz="2400" b="1" dirty="0"/>
              <a:t>data-driven particle filtering framework</a:t>
            </a:r>
            <a:r>
              <a:rPr lang="en-US" sz="2400" dirty="0"/>
              <a:t> for RUL prediction.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Works </a:t>
            </a:r>
            <a:r>
              <a:rPr lang="en-US" sz="2400" b="1" dirty="0"/>
              <a:t>without requiring physical models</a:t>
            </a:r>
            <a:r>
              <a:rPr lang="en-US" sz="2400" dirty="0"/>
              <a:t>, relying only on performance metrics.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Provides </a:t>
            </a:r>
            <a:r>
              <a:rPr lang="en-US" sz="2400" b="1" dirty="0"/>
              <a:t>uncertainty-aware predictions</a:t>
            </a:r>
            <a:r>
              <a:rPr lang="en-US" sz="2400" dirty="0"/>
              <a:t>, capturing both stochastic and epistemic uncertainty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Offers </a:t>
            </a:r>
            <a:r>
              <a:rPr lang="en-US" sz="2400" b="1" dirty="0"/>
              <a:t>interpretability</a:t>
            </a:r>
            <a:r>
              <a:rPr lang="en-US" sz="2400" dirty="0"/>
              <a:t> through performance-indexed degradation trajectories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Validated on a </a:t>
            </a:r>
            <a:r>
              <a:rPr lang="en-US" sz="2400" b="1" dirty="0"/>
              <a:t>high-fidelity UAV simulation dataset.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Combines statistical rigor with data-driven flexibility, offering a principled alternative to black-box methods</a:t>
            </a:r>
          </a:p>
        </p:txBody>
      </p:sp>
    </p:spTree>
    <p:extLst>
      <p:ext uri="{BB962C8B-B14F-4D97-AF65-F5344CB8AC3E}">
        <p14:creationId xmlns:p14="http://schemas.microsoft.com/office/powerpoint/2010/main" val="1833468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F966F-299D-1B8E-2AEC-D3BB85847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4B9E8F-452C-B6C9-9A00-B4993D580B1A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100" y="698668"/>
            <a:ext cx="6486015" cy="581486"/>
          </a:xfrm>
        </p:spPr>
        <p:txBody>
          <a:bodyPr/>
          <a:lstStyle/>
          <a:p>
            <a:r>
              <a:rPr lang="en-US" sz="2400" dirty="0"/>
              <a:t>Future Work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34DD72-E730-6047-FB5B-57A351FFCE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8C6CE-9B4A-A7CE-9E4E-A017D3F8373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B866F-9299-9138-5CCB-6CE7866FCF94}"/>
              </a:ext>
            </a:extLst>
          </p:cNvPr>
          <p:cNvSpPr txBox="1"/>
          <p:nvPr/>
        </p:nvSpPr>
        <p:spPr>
          <a:xfrm>
            <a:off x="804459" y="2175995"/>
            <a:ext cx="9421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Benchmark evaluation</a:t>
            </a: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Apply method to </a:t>
            </a:r>
            <a:r>
              <a:rPr lang="en-US" sz="2400" b="1" dirty="0"/>
              <a:t>N-CMAPSS dataset</a:t>
            </a:r>
            <a:r>
              <a:rPr lang="en-US" sz="2400" dirty="0"/>
              <a:t> and real-world data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5D3376-42C4-3B91-B48E-F4F1FBA3A7B3}"/>
                  </a:ext>
                </a:extLst>
              </p:cNvPr>
              <p:cNvSpPr txBox="1"/>
              <p:nvPr/>
            </p:nvSpPr>
            <p:spPr>
              <a:xfrm>
                <a:off x="804459" y="3851008"/>
                <a:ext cx="1008057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400" b="1"/>
                </a:lvl1pPr>
              </a:lstStyle>
              <a:p>
                <a:r>
                  <a:rPr lang="en-US" dirty="0"/>
                  <a:t>Neural network extensions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Learn correction strength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l-GR" sz="2400" b="0" dirty="0"/>
                  <a:t>) </a:t>
                </a:r>
                <a:r>
                  <a:rPr lang="en-US" sz="2400" b="0" dirty="0"/>
                  <a:t>and propagation noise parameters with deep models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Enable gradient-based training via differentiable or reparameterization tricks 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5D3376-42C4-3B91-B48E-F4F1FBA3A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59" y="3851008"/>
                <a:ext cx="10080570" cy="2308324"/>
              </a:xfrm>
              <a:prstGeom prst="rect">
                <a:avLst/>
              </a:prstGeom>
              <a:blipFill>
                <a:blip r:embed="rId5"/>
                <a:stretch>
                  <a:fillRect l="-1006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421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tx1"/>
            </a:gs>
            <a:gs pos="0">
              <a:srgbClr val="B8974E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9C887-B91B-8CF5-4F35-B58B7C3E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61FB0AF-C388-2087-9AD7-21E9F4D1F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011" y="6542291"/>
            <a:ext cx="780588" cy="1565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9AD08D-1695-4217-9382-EABAFE7D9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6542291"/>
            <a:ext cx="780588" cy="20022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D3B2C4-9643-1A7F-78C1-33A2DC876BE0}"/>
              </a:ext>
            </a:extLst>
          </p:cNvPr>
          <p:cNvSpPr txBox="1"/>
          <p:nvPr/>
        </p:nvSpPr>
        <p:spPr>
          <a:xfrm>
            <a:off x="4494541" y="3013500"/>
            <a:ext cx="3624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AD599"/>
                </a:solidFill>
                <a:effectLst/>
                <a:uLnTx/>
                <a:uFillTx/>
                <a:latin typeface="Amasis MT Pro" panose="020F0502020204030204" pitchFamily="18" charset="0"/>
                <a:ea typeface="+mn-ea"/>
                <a:cs typeface="+mn-cs"/>
              </a:rPr>
              <a:t>Background</a:t>
            </a:r>
          </a:p>
        </p:txBody>
      </p:sp>
      <p:pic>
        <p:nvPicPr>
          <p:cNvPr id="3" name="Graphic 2" descr="Books on shelf with solid fill">
            <a:extLst>
              <a:ext uri="{FF2B5EF4-FFF2-40B4-BE49-F238E27FC236}">
                <a16:creationId xmlns:a16="http://schemas.microsoft.com/office/drawing/2014/main" id="{4CCF4C60-A2D5-463F-375C-30F608B76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0141" y="29717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7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6AEFA-814D-E123-81FC-37738FCBB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C58FDE3-8934-E35D-7E89-CB3C5D6069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63CD0F7-99B1-5F28-30A0-8E8CC6ED3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17" y="1060704"/>
            <a:ext cx="8984884" cy="505663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955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465B6-9A3A-D2A2-2B4E-EB2D162CC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A4E6A33-F6E5-A93D-4E4E-CA43441E7A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16A44-0E14-2B86-8683-33A3AC1DCA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AD4FFB8-673C-DE5D-C627-A189D731630E}"/>
              </a:ext>
            </a:extLst>
          </p:cNvPr>
          <p:cNvSpPr txBox="1">
            <a:spLocks/>
          </p:cNvSpPr>
          <p:nvPr/>
        </p:nvSpPr>
        <p:spPr>
          <a:xfrm>
            <a:off x="476099" y="698668"/>
            <a:ext cx="5726397" cy="480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Dataset: N-CMAPSS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2BC44-5942-8B51-E05F-17571EB69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52" y="1576395"/>
            <a:ext cx="10476897" cy="486722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807205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C5C69-4817-B3EE-D669-F725B4B80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D424A5E-1289-0A75-AF94-C7612652E7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741CD-CE27-7F14-046C-5AB0E26948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0B4F53DC-FD1A-6AB4-1E0D-2B2062C2A9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6099" y="698668"/>
                <a:ext cx="5726397" cy="480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marR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13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400" dirty="0">
                    <a:solidFill>
                      <a:srgbClr val="1C1C1C"/>
                    </a:solidFill>
                  </a:rPr>
                  <a:t>Initial distribution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1C1C1C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rgbClr val="1C1C1C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1C1C1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1C1C1C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1C1C1C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1C1C1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0B4F53DC-FD1A-6AB4-1E0D-2B2062C2A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99" y="698668"/>
                <a:ext cx="5726397" cy="480137"/>
              </a:xfrm>
              <a:prstGeom prst="rect">
                <a:avLst/>
              </a:prstGeom>
              <a:blipFill>
                <a:blip r:embed="rId5"/>
                <a:stretch>
                  <a:fillRect l="-1770" t="-1842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7E265D5-A98F-3681-2B6A-38B6B69E8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46" y="1835974"/>
            <a:ext cx="12012707" cy="421759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270286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B11DB-472F-A48A-FAB9-E00B223E6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71A5F66-027B-57BF-154D-84F1D8A1C2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B1F48-43A6-CCDA-1C46-B9C78438FB7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26578-63ED-557B-4075-3FD952967678}"/>
              </a:ext>
            </a:extLst>
          </p:cNvPr>
          <p:cNvSpPr txBox="1">
            <a:spLocks/>
          </p:cNvSpPr>
          <p:nvPr/>
        </p:nvSpPr>
        <p:spPr>
          <a:xfrm>
            <a:off x="476099" y="698668"/>
            <a:ext cx="5726397" cy="480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Predicted RUL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91CDFA-461F-FFC5-1B6F-80AB30398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115" y="1389731"/>
            <a:ext cx="8198225" cy="505388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99734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3C467-E530-5DBB-B082-AA19E6886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A0E6122-0CF9-0DE0-B6DA-1A3A129552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2A65A-A9E6-A1C4-DB3C-CECBC00DC7D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D1338CC-9240-8699-C3E8-EFE6B9009FE5}"/>
              </a:ext>
            </a:extLst>
          </p:cNvPr>
          <p:cNvSpPr txBox="1">
            <a:spLocks/>
          </p:cNvSpPr>
          <p:nvPr/>
        </p:nvSpPr>
        <p:spPr>
          <a:xfrm>
            <a:off x="476099" y="698668"/>
            <a:ext cx="5726397" cy="480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B2300-A749-2A46-D5F8-2A7EF2D6D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657" y="3353714"/>
            <a:ext cx="7017932" cy="12511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254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8B4D45-AAB7-2086-8208-8E61FE9DDCEF}"/>
              </a:ext>
            </a:extLst>
          </p:cNvPr>
          <p:cNvSpPr txBox="1"/>
          <p:nvPr/>
        </p:nvSpPr>
        <p:spPr>
          <a:xfrm>
            <a:off x="693429" y="1554820"/>
            <a:ext cx="80469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Evaluation metrics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RMSE</a:t>
            </a:r>
            <a:r>
              <a:rPr lang="en-US" dirty="0"/>
              <a:t> – measures prediction accuracy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PICP</a:t>
            </a:r>
            <a:r>
              <a:rPr lang="en-US" dirty="0"/>
              <a:t> – percentage of true RUL within prediction intervals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PINAW</a:t>
            </a:r>
            <a:r>
              <a:rPr lang="en-US" dirty="0"/>
              <a:t> – width of prediction intervals (normalized)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6ECCF-8EF2-5986-C6BA-496FEB3B2313}"/>
              </a:ext>
            </a:extLst>
          </p:cNvPr>
          <p:cNvSpPr txBox="1"/>
          <p:nvPr/>
        </p:nvSpPr>
        <p:spPr>
          <a:xfrm>
            <a:off x="766808" y="5303180"/>
            <a:ext cx="94600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method becomes </a:t>
            </a:r>
            <a:r>
              <a:rPr lang="en-US" b="1" dirty="0"/>
              <a:t>more accurate and reliable near failure</a:t>
            </a:r>
            <a:r>
              <a:rPr lang="en-US" dirty="0"/>
              <a:t>, </a:t>
            </a:r>
            <a:r>
              <a:rPr lang="en-US" sz="2000" dirty="0"/>
              <a:t>while</a:t>
            </a:r>
            <a:r>
              <a:rPr lang="en-US" dirty="0"/>
              <a:t> still providing meaningful uncertainty estimates across the full life cycle.</a:t>
            </a:r>
          </a:p>
        </p:txBody>
      </p:sp>
    </p:spTree>
    <p:extLst>
      <p:ext uri="{BB962C8B-B14F-4D97-AF65-F5344CB8AC3E}">
        <p14:creationId xmlns:p14="http://schemas.microsoft.com/office/powerpoint/2010/main" val="3166709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2034E-9D9E-DDB2-B53D-E7D67BB4B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FE6E33E-56FF-7932-E151-33BBC68FB27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BEAC5-BC4B-2F86-9E66-11BAF89C5B8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unit0_rep0_RUL">
            <a:hlinkClick r:id="" action="ppaction://media"/>
            <a:extLst>
              <a:ext uri="{FF2B5EF4-FFF2-40B4-BE49-F238E27FC236}">
                <a16:creationId xmlns:a16="http://schemas.microsoft.com/office/drawing/2014/main" id="{7A908764-6912-46DE-596C-7A82E0E2D7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441" y="1618876"/>
            <a:ext cx="12035118" cy="4011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3F052ED-251B-ABE8-CD09-3214CF301F6E}"/>
              </a:ext>
            </a:extLst>
          </p:cNvPr>
          <p:cNvSpPr txBox="1">
            <a:spLocks/>
          </p:cNvSpPr>
          <p:nvPr/>
        </p:nvSpPr>
        <p:spPr>
          <a:xfrm>
            <a:off x="476099" y="698668"/>
            <a:ext cx="5726397" cy="480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Predictive distribution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240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E86F3-C3FB-F290-E1E3-F07C87AFB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B54E49-7116-3A27-B6FD-7B0495F44338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099" y="698668"/>
            <a:ext cx="6003078" cy="581486"/>
          </a:xfrm>
        </p:spPr>
        <p:txBody>
          <a:bodyPr/>
          <a:lstStyle/>
          <a:p>
            <a:r>
              <a:rPr lang="en-US" sz="2400" dirty="0"/>
              <a:t>EOL Particle Filter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4522DF-537E-2EA0-3CE1-05A79C5BE3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DA2FEB-54D2-CF7A-D950-A3F1359BA02A}"/>
              </a:ext>
            </a:extLst>
          </p:cNvPr>
          <p:cNvSpPr txBox="1"/>
          <p:nvPr/>
        </p:nvSpPr>
        <p:spPr>
          <a:xfrm>
            <a:off x="630716" y="1390745"/>
            <a:ext cx="10209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use the standard </a:t>
            </a:r>
            <a:r>
              <a:rPr lang="en-US" b="1" dirty="0"/>
              <a:t>bootstrap PF </a:t>
            </a:r>
            <a:r>
              <a:rPr lang="en-US" dirty="0"/>
              <a:t>algorithm</a:t>
            </a:r>
            <a:r>
              <a:rPr lang="en-US" b="1" dirty="0"/>
              <a:t> </a:t>
            </a:r>
            <a:r>
              <a:rPr lang="en-US" dirty="0"/>
              <a:t>with a </a:t>
            </a:r>
            <a:r>
              <a:rPr lang="en-US" b="1" dirty="0"/>
              <a:t>modified correction step</a:t>
            </a:r>
            <a:r>
              <a:rPr lang="en-US" dirty="0"/>
              <a:t> for parameter inference.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3B9E61-EB54-A60A-6E9E-78F2DF8652B8}"/>
                  </a:ext>
                </a:extLst>
              </p:cNvPr>
              <p:cNvSpPr txBox="1"/>
              <p:nvPr/>
            </p:nvSpPr>
            <p:spPr>
              <a:xfrm>
                <a:off x="663765" y="4451593"/>
                <a:ext cx="960395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propagation noise variances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) are learned offline as a function of the observation (not just as fixed constants) from historical data.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3B9E61-EB54-A60A-6E9E-78F2DF865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65" y="4451593"/>
                <a:ext cx="9603955" cy="646331"/>
              </a:xfrm>
              <a:prstGeom prst="rect">
                <a:avLst/>
              </a:prstGeom>
              <a:blipFill>
                <a:blip r:embed="rId5"/>
                <a:stretch>
                  <a:fillRect l="-528" t="-3846" r="-39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438BB2-67F7-D1D4-4519-2C89DD6B9F26}"/>
                  </a:ext>
                </a:extLst>
              </p:cNvPr>
              <p:cNvSpPr txBox="1"/>
              <p:nvPr/>
            </p:nvSpPr>
            <p:spPr>
              <a:xfrm>
                <a:off x="2339708" y="3310909"/>
                <a:ext cx="6791898" cy="538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438BB2-67F7-D1D4-4519-2C89DD6B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08" y="3310909"/>
                <a:ext cx="6791898" cy="5389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7F7B2F-635E-6017-524C-19F09CBDB511}"/>
                  </a:ext>
                </a:extLst>
              </p:cNvPr>
              <p:cNvSpPr txBox="1"/>
              <p:nvPr/>
            </p:nvSpPr>
            <p:spPr>
              <a:xfrm>
                <a:off x="663765" y="5397624"/>
                <a:ext cx="10176833" cy="993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Initial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estimated by learning a parameter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for each training unit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via maximum likelihood. Then particles are generated by augmenting these estimates with Gaussian noise, increasing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7F7B2F-635E-6017-524C-19F09CBDB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65" y="5397624"/>
                <a:ext cx="10176833" cy="993349"/>
              </a:xfrm>
              <a:prstGeom prst="rect">
                <a:avLst/>
              </a:prstGeom>
              <a:blipFill>
                <a:blip r:embed="rId8"/>
                <a:stretch>
                  <a:fillRect l="-499"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B4964-2E14-BD40-DB8B-0803449A687E}"/>
                  </a:ext>
                </a:extLst>
              </p:cNvPr>
              <p:cNvSpPr txBox="1"/>
              <p:nvPr/>
            </p:nvSpPr>
            <p:spPr>
              <a:xfrm>
                <a:off x="902795" y="1883693"/>
                <a:ext cx="831087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We Introduce a </a:t>
                </a:r>
                <a:r>
                  <a:rPr lang="en-US" b="1" dirty="0"/>
                  <a:t>tempering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modulate observation influence: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&lt; 1</m:t>
                    </m:r>
                  </m:oMath>
                </a14:m>
                <a:r>
                  <a:rPr lang="en-US" dirty="0"/>
                  <a:t>: soft update preserves particle diversity under high uncertainty.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&gt; 1</m:t>
                    </m:r>
                  </m:oMath>
                </a14:m>
                <a:r>
                  <a:rPr lang="en-US" dirty="0"/>
                  <a:t>: sharper, more selective correction.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dirty="0"/>
                  <a:t>: standard PF.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B4964-2E14-BD40-DB8B-0803449A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95" y="1883693"/>
                <a:ext cx="8310874" cy="1200329"/>
              </a:xfrm>
              <a:prstGeom prst="rect">
                <a:avLst/>
              </a:prstGeom>
              <a:blipFill>
                <a:blip r:embed="rId9"/>
                <a:stretch>
                  <a:fillRect l="-611" t="-2105"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9396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50ABA-12A8-19CF-97BB-DB487A358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FA9F24D-0AE9-94DF-CFFE-3229C56763E8}"/>
                  </a:ext>
                </a:extLst>
              </p:cNvPr>
              <p:cNvSpPr>
                <a:spLocks noGrp="1"/>
              </p:cNvSpPr>
              <p:nvPr>
                <p:ph type="body" sz="half" idx="18"/>
              </p:nvPr>
            </p:nvSpPr>
            <p:spPr>
              <a:xfrm>
                <a:off x="476099" y="698668"/>
                <a:ext cx="5726397" cy="480137"/>
              </a:xfrm>
            </p:spPr>
            <p:txBody>
              <a:bodyPr/>
              <a:lstStyle/>
              <a:p>
                <a:r>
                  <a:rPr lang="en-US" sz="2400" dirty="0"/>
                  <a:t>EOL Particle Filter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particles)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FA9F24D-0AE9-94DF-CFFE-3229C5676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8"/>
              </p:nvPr>
            </p:nvSpPr>
            <p:spPr>
              <a:xfrm>
                <a:off x="476099" y="698668"/>
                <a:ext cx="5726397" cy="480137"/>
              </a:xfrm>
              <a:blipFill>
                <a:blip r:embed="rId3"/>
                <a:stretch>
                  <a:fillRect l="-1770" t="-1842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280983B-F302-F760-66A9-867467FA26B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DDFBB-2521-D5FF-A93E-C4643D97763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CD1448-4575-39BC-4533-86705472A9ED}"/>
                  </a:ext>
                </a:extLst>
              </p:cNvPr>
              <p:cNvSpPr txBox="1"/>
              <p:nvPr/>
            </p:nvSpPr>
            <p:spPr>
              <a:xfrm>
                <a:off x="1115078" y="1593468"/>
                <a:ext cx="9747733" cy="5246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Initialization,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Prediction step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Correction step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evaluate importance weights</a:t>
                </a:r>
              </a:p>
              <a:p>
                <a:pPr lvl="4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Normalize the importance weights</a:t>
                </a:r>
              </a:p>
              <a:p>
                <a:pPr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Selection step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Resample with replacement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particles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from the 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     according to the importance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and go to step 2.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CD1448-4575-39BC-4533-86705472A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78" y="1593468"/>
                <a:ext cx="9747733" cy="5246821"/>
              </a:xfrm>
              <a:prstGeom prst="rect">
                <a:avLst/>
              </a:prstGeom>
              <a:blipFill>
                <a:blip r:embed="rId6"/>
                <a:stretch>
                  <a:fillRect l="-390" t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659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C7B7FF-9A83-99B8-308A-354CCB5026B8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100" y="698668"/>
            <a:ext cx="2873028" cy="581486"/>
          </a:xfrm>
        </p:spPr>
        <p:txBody>
          <a:bodyPr/>
          <a:lstStyle/>
          <a:p>
            <a:r>
              <a:rPr lang="en-US" sz="2400" dirty="0"/>
              <a:t>Particle Filter (PF)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DD7B127-E0B2-FE33-F4F0-FEEE44FC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C75D8-A3C2-CD13-F658-5255DDF2C4B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D9AC3A4-1780-4D80-A5A4-A9BE196EEB78}" type="slidenum">
              <a:rPr lang="en-US" smtClean="0"/>
              <a:t>27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3B200-6B2F-FA74-D256-615E2C5949C0}"/>
              </a:ext>
            </a:extLst>
          </p:cNvPr>
          <p:cNvSpPr txBox="1"/>
          <p:nvPr/>
        </p:nvSpPr>
        <p:spPr>
          <a:xfrm>
            <a:off x="476100" y="1517895"/>
            <a:ext cx="10739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PFs are a class of Bayesian filters that use sequential Monte Carlo sampling to approximate the posterior distribution of latent variables with a set of weighted samples or “particles”.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899832-D65C-142D-1A0D-E035989AEA78}"/>
                  </a:ext>
                </a:extLst>
              </p:cNvPr>
              <p:cNvSpPr txBox="1"/>
              <p:nvPr/>
            </p:nvSpPr>
            <p:spPr>
              <a:xfrm>
                <a:off x="476100" y="2217593"/>
                <a:ext cx="111573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At time step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the goal is to estimate the posterior distribution of the latent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given all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This posterior is often referred as the belief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is computed in two recursive steps: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899832-D65C-142D-1A0D-E035989AE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00" y="2217593"/>
                <a:ext cx="11157332" cy="646331"/>
              </a:xfrm>
              <a:prstGeom prst="rect">
                <a:avLst/>
              </a:prstGeom>
              <a:blipFill>
                <a:blip r:embed="rId5"/>
                <a:stretch>
                  <a:fillRect l="-455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F6E718-52C5-CCB4-7C93-B1D170DE5EBD}"/>
                  </a:ext>
                </a:extLst>
              </p:cNvPr>
              <p:cNvSpPr txBox="1"/>
              <p:nvPr/>
            </p:nvSpPr>
            <p:spPr>
              <a:xfrm>
                <a:off x="987042" y="3461293"/>
                <a:ext cx="8231997" cy="319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𝑏𝑒𝑙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F6E718-52C5-CCB4-7C93-B1D170DE5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42" y="3461293"/>
                <a:ext cx="8231997" cy="319511"/>
              </a:xfrm>
              <a:prstGeom prst="rect">
                <a:avLst/>
              </a:prstGeom>
              <a:blipFill>
                <a:blip r:embed="rId6"/>
                <a:stretch>
                  <a:fillRect l="-308" t="-15385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1F7DB-7004-372E-EA74-70E00651824C}"/>
                  </a:ext>
                </a:extLst>
              </p:cNvPr>
              <p:cNvSpPr txBox="1"/>
              <p:nvPr/>
            </p:nvSpPr>
            <p:spPr>
              <a:xfrm>
                <a:off x="987042" y="4020589"/>
                <a:ext cx="6125459" cy="3146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𝑏𝑒𝑙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1F7DB-7004-372E-EA74-70E006518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42" y="4020589"/>
                <a:ext cx="6125459" cy="314638"/>
              </a:xfrm>
              <a:prstGeom prst="rect">
                <a:avLst/>
              </a:prstGeom>
              <a:blipFill>
                <a:blip r:embed="rId7"/>
                <a:stretch>
                  <a:fillRect l="-620" r="-826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162FEAC-2DA0-07CD-5D19-B8FCA9016048}"/>
              </a:ext>
            </a:extLst>
          </p:cNvPr>
          <p:cNvSpPr txBox="1"/>
          <p:nvPr/>
        </p:nvSpPr>
        <p:spPr>
          <a:xfrm>
            <a:off x="9505319" y="3514341"/>
            <a:ext cx="1286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(prediction)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278E9D-C513-5034-E596-45138CFB4192}"/>
              </a:ext>
            </a:extLst>
          </p:cNvPr>
          <p:cNvSpPr txBox="1"/>
          <p:nvPr/>
        </p:nvSpPr>
        <p:spPr>
          <a:xfrm>
            <a:off x="9505319" y="3993242"/>
            <a:ext cx="128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(correction)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9A1858-1F96-53C3-1EF3-DCFE0970C7E7}"/>
                  </a:ext>
                </a:extLst>
              </p:cNvPr>
              <p:cNvSpPr txBox="1"/>
              <p:nvPr/>
            </p:nvSpPr>
            <p:spPr>
              <a:xfrm>
                <a:off x="668357" y="5231118"/>
                <a:ext cx="1068544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Notice that the particle filtering framework depends only on the transition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sensor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models and the initial distribution of the latent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9A1858-1F96-53C3-1EF3-DCFE0970C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57" y="5231118"/>
                <a:ext cx="10685443" cy="646331"/>
              </a:xfrm>
              <a:prstGeom prst="rect">
                <a:avLst/>
              </a:prstGeom>
              <a:blipFill>
                <a:blip r:embed="rId8"/>
                <a:stretch>
                  <a:fillRect l="-474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949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308F5-8661-E84B-AA39-F8C93F39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896D842-2BD4-8D2D-E76D-ED787EC48E3C}"/>
                  </a:ext>
                </a:extLst>
              </p:cNvPr>
              <p:cNvSpPr>
                <a:spLocks noGrp="1"/>
              </p:cNvSpPr>
              <p:nvPr>
                <p:ph type="body" sz="half" idx="18"/>
              </p:nvPr>
            </p:nvSpPr>
            <p:spPr>
              <a:xfrm>
                <a:off x="476099" y="698668"/>
                <a:ext cx="5726397" cy="480137"/>
              </a:xfrm>
            </p:spPr>
            <p:txBody>
              <a:bodyPr/>
              <a:lstStyle/>
              <a:p>
                <a:r>
                  <a:rPr lang="en-US" sz="2400" dirty="0"/>
                  <a:t>Bootstrap Particle Filter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particles)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896D842-2BD4-8D2D-E76D-ED787EC48E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8"/>
              </p:nvPr>
            </p:nvSpPr>
            <p:spPr>
              <a:xfrm>
                <a:off x="476099" y="698668"/>
                <a:ext cx="5726397" cy="480137"/>
              </a:xfrm>
              <a:blipFill>
                <a:blip r:embed="rId3"/>
                <a:stretch>
                  <a:fillRect l="-1770" t="-1842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BEAC68C-039D-633E-1109-A5D2745E91E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4B60A-2A8F-BF30-0077-69E1F4CACF7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533322-8981-7FD9-C459-1F701CA2DC3E}"/>
                  </a:ext>
                </a:extLst>
              </p:cNvPr>
              <p:cNvSpPr txBox="1"/>
              <p:nvPr/>
            </p:nvSpPr>
            <p:spPr>
              <a:xfrm>
                <a:off x="1115078" y="1593468"/>
                <a:ext cx="9745809" cy="5128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Initialization,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Prediction step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Correction step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evaluate importance weights</a:t>
                </a:r>
              </a:p>
              <a:p>
                <a:pPr lvl="4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Normalize the importance weights</a:t>
                </a:r>
              </a:p>
              <a:p>
                <a:pPr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Selection step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Resample with replacement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particles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from the 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     according to the importance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and go to step 2.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533322-8981-7FD9-C459-1F701CA2D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78" y="1593468"/>
                <a:ext cx="9745809" cy="5128007"/>
              </a:xfrm>
              <a:prstGeom prst="rect">
                <a:avLst/>
              </a:prstGeom>
              <a:blipFill>
                <a:blip r:embed="rId6"/>
                <a:stretch>
                  <a:fillRect l="-390" t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884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05E9D-CEE0-7FD0-ED51-9E5E3E322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56147-4184-19B3-2E32-2167C395EEA8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099" y="698668"/>
            <a:ext cx="5726397" cy="480137"/>
          </a:xfrm>
        </p:spPr>
        <p:txBody>
          <a:bodyPr/>
          <a:lstStyle/>
          <a:p>
            <a:r>
              <a:rPr lang="en-US" sz="2400" dirty="0"/>
              <a:t>Predictive distribution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3E6BC08-04C5-092D-EE6B-0695D78C95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18F08-1374-5A63-3648-4702D1837B6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DFA69-E998-65AC-35AF-31BF826F13FA}"/>
                  </a:ext>
                </a:extLst>
              </p:cNvPr>
              <p:cNvSpPr txBox="1"/>
              <p:nvPr/>
            </p:nvSpPr>
            <p:spPr>
              <a:xfrm>
                <a:off x="625287" y="1403474"/>
                <a:ext cx="11100547" cy="1442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At time k, particle filtering maintains an </a:t>
                </a:r>
                <a:r>
                  <a:rPr lang="en-US" b="1" dirty="0"/>
                  <a:t>empirical belief 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𝑏𝑒𝑙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over latent degradation parameters</a:t>
                </a:r>
                <a:r>
                  <a:rPr lang="en-US" i="1" dirty="0"/>
                  <a:t> </a:t>
                </a:r>
                <a:r>
                  <a:rPr lang="en-US" dirty="0"/>
                  <a:t>approximated as weighted particles</a:t>
                </a:r>
                <a:endParaRPr lang="en-US" i="1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𝑏𝑒𝑙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,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is the importance weights associated with the particle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DFA69-E998-65AC-35AF-31BF826F1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87" y="1403474"/>
                <a:ext cx="11100547" cy="1442639"/>
              </a:xfrm>
              <a:prstGeom prst="rect">
                <a:avLst/>
              </a:prstGeom>
              <a:blipFill>
                <a:blip r:embed="rId5"/>
                <a:stretch>
                  <a:fillRect l="-457" t="-1739" b="-1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486C15-2073-BF6B-1DAA-6C2BEDCC1281}"/>
                  </a:ext>
                </a:extLst>
              </p:cNvPr>
              <p:cNvSpPr txBox="1"/>
              <p:nvPr/>
            </p:nvSpPr>
            <p:spPr>
              <a:xfrm>
                <a:off x="625287" y="3409525"/>
                <a:ext cx="911038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We use this empirical belief distribution to compute the predictive probability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marginalizing over the posterior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486C15-2073-BF6B-1DAA-6C2BEDCC1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87" y="3409525"/>
                <a:ext cx="9110384" cy="646331"/>
              </a:xfrm>
              <a:prstGeom prst="rect">
                <a:avLst/>
              </a:prstGeom>
              <a:blipFill>
                <a:blip r:embed="rId6"/>
                <a:stretch>
                  <a:fillRect l="-55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875B80-62D6-32F4-3458-00F40165F05F}"/>
                  </a:ext>
                </a:extLst>
              </p:cNvPr>
              <p:cNvSpPr txBox="1"/>
              <p:nvPr/>
            </p:nvSpPr>
            <p:spPr>
              <a:xfrm>
                <a:off x="1166257" y="4481773"/>
                <a:ext cx="9288505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𝑏𝑒𝑙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875B80-62D6-32F4-3458-00F40165F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257" y="4481773"/>
                <a:ext cx="9288505" cy="414537"/>
              </a:xfrm>
              <a:prstGeom prst="rect">
                <a:avLst/>
              </a:prstGeom>
              <a:blipFill>
                <a:blip r:embed="rId7"/>
                <a:stretch>
                  <a:fillRect l="-819" t="-88235" b="-14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F9AC22-5B2A-347B-6FD4-511482EB2854}"/>
                  </a:ext>
                </a:extLst>
              </p:cNvPr>
              <p:cNvSpPr txBox="1"/>
              <p:nvPr/>
            </p:nvSpPr>
            <p:spPr>
              <a:xfrm>
                <a:off x="838200" y="5322227"/>
                <a:ext cx="8963736" cy="1063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particle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represents a distinct hypothesis about the unit’s degradation behavior.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Its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reflects the current confidence in that hypothesis.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F9AC22-5B2A-347B-6FD4-511482EB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22227"/>
                <a:ext cx="8963736" cy="1063368"/>
              </a:xfrm>
              <a:prstGeom prst="rect">
                <a:avLst/>
              </a:prstGeom>
              <a:blipFill>
                <a:blip r:embed="rId8"/>
                <a:stretch>
                  <a:fillRect l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27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tx1"/>
            </a:gs>
            <a:gs pos="0">
              <a:srgbClr val="B8974E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C12FDE-3494-01CB-3285-C33D88717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F77FB86-0C7B-473F-0B5D-2B95A0A7C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011" y="6542291"/>
            <a:ext cx="780588" cy="1565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75E7FE8-4800-A30F-5DD5-BF6D8D79A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6542291"/>
            <a:ext cx="780588" cy="20022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A1B0250-AD4E-65B1-31E9-78D16B214E2D}"/>
              </a:ext>
            </a:extLst>
          </p:cNvPr>
          <p:cNvSpPr txBox="1"/>
          <p:nvPr/>
        </p:nvSpPr>
        <p:spPr>
          <a:xfrm>
            <a:off x="4159526" y="3013497"/>
            <a:ext cx="350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AD599"/>
                </a:solidFill>
                <a:effectLst/>
                <a:uLnTx/>
                <a:uFillTx/>
                <a:latin typeface="Amasis MT Pro" panose="020F0502020204030204" pitchFamily="18" charset="0"/>
                <a:ea typeface="+mn-ea"/>
                <a:cs typeface="+mn-cs"/>
              </a:rPr>
              <a:t>Estimation</a:t>
            </a:r>
          </a:p>
        </p:txBody>
      </p:sp>
    </p:spTree>
    <p:extLst>
      <p:ext uri="{BB962C8B-B14F-4D97-AF65-F5344CB8AC3E}">
        <p14:creationId xmlns:p14="http://schemas.microsoft.com/office/powerpoint/2010/main" val="398539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8F477-6C9B-79D9-31ED-E7F362226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F63666D-A863-0E8B-9FBB-2366F0BE5C9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62E4ED-7772-E07F-F132-17D26B08D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22" y="2821351"/>
            <a:ext cx="3913021" cy="1544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5B594D-AE17-F18B-0C82-E0AD40F49AEE}"/>
              </a:ext>
            </a:extLst>
          </p:cNvPr>
          <p:cNvSpPr txBox="1"/>
          <p:nvPr/>
        </p:nvSpPr>
        <p:spPr>
          <a:xfrm>
            <a:off x="677267" y="2337824"/>
            <a:ext cx="2852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System degradation model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E090C-C72D-4CF2-3D67-9013A2618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22" y="5078607"/>
            <a:ext cx="2719324" cy="7058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F08DC4-D639-714E-2B2A-8ECD9AB7B6B9}"/>
              </a:ext>
            </a:extLst>
          </p:cNvPr>
          <p:cNvSpPr txBox="1"/>
          <p:nvPr/>
        </p:nvSpPr>
        <p:spPr>
          <a:xfrm>
            <a:off x="677266" y="4664551"/>
            <a:ext cx="2916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Performance metrics model</a:t>
            </a:r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7C96C45F-6A6B-B3F1-FEEF-800AE771AB86}"/>
              </a:ext>
            </a:extLst>
          </p:cNvPr>
          <p:cNvSpPr txBox="1">
            <a:spLocks/>
          </p:cNvSpPr>
          <p:nvPr/>
        </p:nvSpPr>
        <p:spPr>
          <a:xfrm>
            <a:off x="918623" y="1408498"/>
            <a:ext cx="4000849" cy="581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Model Based Prognostics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541B4-740B-EC17-13A8-A82C04AA6527}"/>
              </a:ext>
            </a:extLst>
          </p:cNvPr>
          <p:cNvSpPr txBox="1"/>
          <p:nvPr/>
        </p:nvSpPr>
        <p:spPr>
          <a:xfrm>
            <a:off x="6306742" y="1926766"/>
            <a:ext cx="5717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Data-driven health/performance indicator: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133328-44F0-0726-5EB8-4140F8EAA20F}"/>
              </a:ext>
            </a:extLst>
          </p:cNvPr>
          <p:cNvSpPr txBox="1"/>
          <p:nvPr/>
        </p:nvSpPr>
        <p:spPr>
          <a:xfrm>
            <a:off x="6457650" y="4333065"/>
            <a:ext cx="4356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Scaling to [0,1]</a:t>
            </a:r>
            <a:endParaRPr lang="en-US" dirty="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3CD1C5A-AE8D-16C5-F0DF-3FC5400FEC5F}"/>
              </a:ext>
            </a:extLst>
          </p:cNvPr>
          <p:cNvSpPr txBox="1">
            <a:spLocks/>
          </p:cNvSpPr>
          <p:nvPr/>
        </p:nvSpPr>
        <p:spPr>
          <a:xfrm>
            <a:off x="6661992" y="1345280"/>
            <a:ext cx="4000849" cy="581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Proposed method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93B67C-FAC2-3692-47EB-64B4A6CA5688}"/>
              </a:ext>
            </a:extLst>
          </p:cNvPr>
          <p:cNvCxnSpPr>
            <a:cxnSpLocks/>
          </p:cNvCxnSpPr>
          <p:nvPr/>
        </p:nvCxnSpPr>
        <p:spPr>
          <a:xfrm>
            <a:off x="5734351" y="1259576"/>
            <a:ext cx="0" cy="5310805"/>
          </a:xfrm>
          <a:prstGeom prst="line">
            <a:avLst/>
          </a:prstGeom>
          <a:ln>
            <a:solidFill>
              <a:schemeClr val="tx1"/>
            </a:solidFill>
          </a:ln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76EB2B-7A14-CD00-8A86-18615DA97656}"/>
              </a:ext>
            </a:extLst>
          </p:cNvPr>
          <p:cNvSpPr txBox="1"/>
          <p:nvPr/>
        </p:nvSpPr>
        <p:spPr>
          <a:xfrm>
            <a:off x="6220637" y="6124176"/>
            <a:ext cx="589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Operation condition normalization is used in the paper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1040DFB-D107-44AC-51CE-C4D8CE96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2157" y="2401134"/>
            <a:ext cx="3200400" cy="584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470DEDF-A26F-A39F-7CD6-E23D2BED320D}"/>
              </a:ext>
            </a:extLst>
          </p:cNvPr>
          <p:cNvSpPr txBox="1"/>
          <p:nvPr/>
        </p:nvSpPr>
        <p:spPr>
          <a:xfrm>
            <a:off x="6304195" y="3105834"/>
            <a:ext cx="5403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assume a </a:t>
            </a:r>
            <a:r>
              <a:rPr lang="en-US" b="1" dirty="0"/>
              <a:t>monotonic trend.</a:t>
            </a:r>
            <a:r>
              <a:rPr lang="en-US" dirty="0"/>
              <a:t> Health indicators degrades over time except for random fluctuations.</a:t>
            </a:r>
            <a:endParaRPr lang="en-US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DAAAE75-D190-24BB-3773-21767518F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2157" y="4849217"/>
            <a:ext cx="39751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2183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tx1"/>
            </a:gs>
            <a:gs pos="0">
              <a:srgbClr val="B8974E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20166-C22E-9977-E246-2449E263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360E24B-2937-BE32-F3B2-2D0E661AF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011" y="6542291"/>
            <a:ext cx="780588" cy="1565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0CD1C6-ECA9-E864-E972-50E8F79D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6542291"/>
            <a:ext cx="780588" cy="20022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9A4D94B-939C-783B-FDC0-A504D491CDCE}"/>
              </a:ext>
            </a:extLst>
          </p:cNvPr>
          <p:cNvSpPr txBox="1"/>
          <p:nvPr/>
        </p:nvSpPr>
        <p:spPr>
          <a:xfrm>
            <a:off x="4159526" y="3013497"/>
            <a:ext cx="350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AD599"/>
                </a:solidFill>
                <a:effectLst/>
                <a:uLnTx/>
                <a:uFillTx/>
                <a:latin typeface="Amasis MT Pro" panose="020F0502020204030204" pitchFamily="18" charset="0"/>
                <a:ea typeface="+mn-ea"/>
                <a:cs typeface="+mn-cs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4234940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75555-F8BD-1304-BF2C-1B1D41594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D47AC0A-AD16-5B1B-B4C2-53B0A92CD9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75F290D-9C33-A95A-C849-B9E249077524}"/>
              </a:ext>
            </a:extLst>
          </p:cNvPr>
          <p:cNvSpPr txBox="1">
            <a:spLocks/>
          </p:cNvSpPr>
          <p:nvPr/>
        </p:nvSpPr>
        <p:spPr>
          <a:xfrm>
            <a:off x="429660" y="957738"/>
            <a:ext cx="5806548" cy="581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Performance Degradation Model: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89F165-94BB-99B5-24C1-9B0E40053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32" y="3280212"/>
            <a:ext cx="4529328" cy="47777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3B9A5A-7282-92D0-9AEC-82D77C0851C3}"/>
                  </a:ext>
                </a:extLst>
              </p:cNvPr>
              <p:cNvSpPr txBox="1"/>
              <p:nvPr/>
            </p:nvSpPr>
            <p:spPr>
              <a:xfrm>
                <a:off x="567581" y="1617297"/>
                <a:ext cx="5528419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Future degradation behavior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performance metric is characterized through the collection of performance level hitting times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3B9A5A-7282-92D0-9AEC-82D77C085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81" y="1617297"/>
                <a:ext cx="5528419" cy="830997"/>
              </a:xfrm>
              <a:prstGeom prst="rect">
                <a:avLst/>
              </a:prstGeom>
              <a:blipFill>
                <a:blip r:embed="rId6"/>
                <a:stretch>
                  <a:fillRect l="-2517" t="-909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193AC1-F973-94E6-D1FB-DB57EDE43C32}"/>
                  </a:ext>
                </a:extLst>
              </p:cNvPr>
              <p:cNvSpPr txBox="1"/>
              <p:nvPr/>
            </p:nvSpPr>
            <p:spPr>
              <a:xfrm>
                <a:off x="429660" y="4312908"/>
                <a:ext cx="50468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denotes a scalar performance level.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193AC1-F973-94E6-D1FB-DB57EDE43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60" y="4312908"/>
                <a:ext cx="5046835" cy="276999"/>
              </a:xfrm>
              <a:prstGeom prst="rect">
                <a:avLst/>
              </a:prstGeom>
              <a:blipFill>
                <a:blip r:embed="rId7"/>
                <a:stretch>
                  <a:fillRect l="-2757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27A56A5-DDE0-A882-AFF0-51001B727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2564" y="1539224"/>
            <a:ext cx="5819776" cy="3616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4308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3F296-EC61-64E9-BFB5-7CA75529F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12F7DC-6B53-9F4C-FE8A-DDE8E64BA0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6E40-8617-12FF-8477-A439987B48EE}"/>
                  </a:ext>
                </a:extLst>
              </p:cNvPr>
              <p:cNvSpPr txBox="1"/>
              <p:nvPr/>
            </p:nvSpPr>
            <p:spPr>
              <a:xfrm>
                <a:off x="560723" y="1853509"/>
                <a:ext cx="545602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We assume we know a performance metric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function of the global parameter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: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6E40-8617-12FF-8477-A439987B4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23" y="1853509"/>
                <a:ext cx="5456029" cy="553998"/>
              </a:xfrm>
              <a:prstGeom prst="rect">
                <a:avLst/>
              </a:prstGeom>
              <a:blipFill>
                <a:blip r:embed="rId5"/>
                <a:stretch>
                  <a:fillRect l="-2558" t="-111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D1927F7-C02C-37C2-CDF7-4BFAADE0864F}"/>
              </a:ext>
            </a:extLst>
          </p:cNvPr>
          <p:cNvSpPr txBox="1">
            <a:spLocks/>
          </p:cNvSpPr>
          <p:nvPr/>
        </p:nvSpPr>
        <p:spPr>
          <a:xfrm>
            <a:off x="429660" y="957738"/>
            <a:ext cx="5806548" cy="581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Performance Degradation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4E8181-19E7-BA8F-FDD2-F4F59E360EA2}"/>
                  </a:ext>
                </a:extLst>
              </p:cNvPr>
              <p:cNvSpPr txBox="1"/>
              <p:nvPr/>
            </p:nvSpPr>
            <p:spPr>
              <a:xfrm>
                <a:off x="1280052" y="2654463"/>
                <a:ext cx="3730860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4E8181-19E7-BA8F-FDD2-F4F59E360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052" y="2654463"/>
                <a:ext cx="3730860" cy="527580"/>
              </a:xfrm>
              <a:prstGeom prst="rect">
                <a:avLst/>
              </a:prstGeom>
              <a:blipFill>
                <a:blip r:embed="rId6"/>
                <a:stretch>
                  <a:fillRect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732A62-E1EB-63E6-10EE-A7B3A523D564}"/>
                  </a:ext>
                </a:extLst>
              </p:cNvPr>
              <p:cNvSpPr txBox="1"/>
              <p:nvPr/>
            </p:nvSpPr>
            <p:spPr>
              <a:xfrm>
                <a:off x="219348" y="3575304"/>
                <a:ext cx="5876652" cy="2875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latent degradation parameter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is treated as a random variable encoding unit-specific degradation behavior at the performance level.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distribution of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is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unknown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is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inferred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sequentially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from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observed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performance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trajectories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using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particle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filter</m:t>
                    </m:r>
                    <m:r>
                      <m:rPr>
                        <m:nor/>
                      </m:rPr>
                      <a:rPr lang="en-US">
                        <a:solidFill>
                          <a:srgbClr val="1C1C1C"/>
                        </a:solidFill>
                      </a:rPr>
                      <m:t>.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particle induces a candidate hitting-time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 and the resulting weighted ensemble characterizes uncertainty in future performance degradation.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732A62-E1EB-63E6-10EE-A7B3A523D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48" y="3575304"/>
                <a:ext cx="5876652" cy="2875980"/>
              </a:xfrm>
              <a:prstGeom prst="rect">
                <a:avLst/>
              </a:prstGeom>
              <a:blipFill>
                <a:blip r:embed="rId7"/>
                <a:stretch>
                  <a:fillRect l="-647" t="-881" b="-2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FEE0BA0-124F-BE28-BBFF-5110AAABAA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6208" y="2198295"/>
            <a:ext cx="5505489" cy="37019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1145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8D719-629A-9999-DD2A-119481CB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5FAED0-7E40-C6E7-E08E-FC504EBB6602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099" y="698668"/>
            <a:ext cx="7788335" cy="581486"/>
          </a:xfrm>
        </p:spPr>
        <p:txBody>
          <a:bodyPr/>
          <a:lstStyle/>
          <a:p>
            <a:r>
              <a:rPr lang="en-US" sz="2400" dirty="0"/>
              <a:t>EOL Particle Filter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6FCD540-EB1A-D700-D1C8-E7CE93F5FA3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C63A30-977F-F97C-65EF-2E8661C5FCE1}"/>
                  </a:ext>
                </a:extLst>
              </p:cNvPr>
              <p:cNvSpPr txBox="1"/>
              <p:nvPr/>
            </p:nvSpPr>
            <p:spPr>
              <a:xfrm>
                <a:off x="763514" y="2591943"/>
                <a:ext cx="872383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Pseudo-transition model (parameter evolution)</a:t>
                </a: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diagonal.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C63A30-977F-F97C-65EF-2E8661C5F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14" y="2591943"/>
                <a:ext cx="8723831" cy="707886"/>
              </a:xfrm>
              <a:prstGeom prst="rect">
                <a:avLst/>
              </a:prstGeom>
              <a:blipFill>
                <a:blip r:embed="rId7"/>
                <a:stretch>
                  <a:fillRect l="-728" t="-53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A1103D-4F88-DADA-7930-FD0F15ED74F2}"/>
                  </a:ext>
                </a:extLst>
              </p:cNvPr>
              <p:cNvSpPr txBox="1"/>
              <p:nvPr/>
            </p:nvSpPr>
            <p:spPr>
              <a:xfrm>
                <a:off x="544058" y="1396797"/>
                <a:ext cx="108066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Each observation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gives indirect information about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through the performance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0" dirty="0"/>
                  <a:t>We stimate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sequentially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=1,2,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, and adopt a pseudo-transition model with Gaussian noise to maintain </a:t>
                </a:r>
              </a:p>
              <a:p>
                <a:r>
                  <a:rPr lang="en-US" dirty="0"/>
                  <a:t>particle diversity, as is standard in SMC-based parameter estimation.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A1103D-4F88-DADA-7930-FD0F15ED7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8" y="1396797"/>
                <a:ext cx="10806676" cy="923330"/>
              </a:xfrm>
              <a:prstGeom prst="rect">
                <a:avLst/>
              </a:prstGeom>
              <a:blipFill>
                <a:blip r:embed="rId8"/>
                <a:stretch>
                  <a:fillRect l="-469"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DBAE91DB-19F1-68DF-EFF2-0610565190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6099" y="4585616"/>
                <a:ext cx="6043574" cy="2034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marR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13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We use a Bootstrap Particle Filter: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dirty="0"/>
                  <a:t>Prediction:</a:t>
                </a: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=1,2,…,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dirty="0"/>
                  <a:t>Correction: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sub>
                    </m:sSub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/>
                  <a:t>,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=1,2,…, 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i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dirty="0"/>
                  <a:t>Resample: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…,</m:t>
                    </m:r>
                    <m:sSubSup>
                      <m:sSubSup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𝐶𝑎𝑡𝑒𝑔𝑜𝑟𝑖𝑐𝑎𝑙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DBAE91DB-19F1-68DF-EFF2-061056519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99" y="4585616"/>
                <a:ext cx="6043574" cy="2034640"/>
              </a:xfrm>
              <a:prstGeom prst="rect">
                <a:avLst/>
              </a:prstGeom>
              <a:blipFill>
                <a:blip r:embed="rId9"/>
                <a:stretch>
                  <a:fillRect l="-1048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26D9AF-1406-2F16-8F38-0042D3FD99D2}"/>
                  </a:ext>
                </a:extLst>
              </p:cNvPr>
              <p:cNvSpPr txBox="1"/>
              <p:nvPr/>
            </p:nvSpPr>
            <p:spPr>
              <a:xfrm>
                <a:off x="763514" y="3440309"/>
                <a:ext cx="6784848" cy="1004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b="1" dirty="0"/>
                  <a:t>Likelihood model (performance-level hitting time)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sub>
                    </m:sSub>
                    <m:d>
                      <m:dPr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26D9AF-1406-2F16-8F38-0042D3FD9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14" y="3440309"/>
                <a:ext cx="6784848" cy="1004827"/>
              </a:xfrm>
              <a:prstGeom prst="rect">
                <a:avLst/>
              </a:prstGeom>
              <a:blipFill>
                <a:blip r:embed="rId10"/>
                <a:stretch>
                  <a:fillRect l="-748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f_test10">
            <a:hlinkClick r:id="" action="ppaction://media"/>
            <a:extLst>
              <a:ext uri="{FF2B5EF4-FFF2-40B4-BE49-F238E27FC236}">
                <a16:creationId xmlns:a16="http://schemas.microsoft.com/office/drawing/2014/main" id="{9F7A5784-24B3-0611-4BAD-F7FDF35295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601968" y="2532126"/>
            <a:ext cx="5177942" cy="41423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129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69F5D-2C14-4F3F-9EB4-F16EA4099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ED0E85-58A5-AF15-1E01-CC7717560C8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76099" y="698668"/>
            <a:ext cx="5726397" cy="480137"/>
          </a:xfrm>
        </p:spPr>
        <p:txBody>
          <a:bodyPr/>
          <a:lstStyle/>
          <a:p>
            <a:r>
              <a:rPr lang="en-US" sz="2400" dirty="0"/>
              <a:t>EOL Prediction</a:t>
            </a:r>
          </a:p>
        </p:txBody>
      </p:sp>
      <p:pic>
        <p:nvPicPr>
          <p:cNvPr id="3" name="Picture 2" descr="A close-up of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FE6BAC6-0019-E126-DAA0-D84A56FC99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77" y="414385"/>
            <a:ext cx="1951126" cy="391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06C71-1826-D9B1-371B-33EAE211C8D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AC3A4-1780-4D80-A5A4-A9BE196EEB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C1C1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78D0C4-349D-D95F-DC13-D7131753C818}"/>
                  </a:ext>
                </a:extLst>
              </p:cNvPr>
              <p:cNvSpPr txBox="1"/>
              <p:nvPr/>
            </p:nvSpPr>
            <p:spPr>
              <a:xfrm>
                <a:off x="476098" y="1431675"/>
                <a:ext cx="81345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 particular, the EOL predictive distribution at time step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can be approximated by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78D0C4-349D-D95F-DC13-D7131753C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98" y="1431675"/>
                <a:ext cx="8134501" cy="369332"/>
              </a:xfrm>
              <a:prstGeom prst="rect">
                <a:avLst/>
              </a:prstGeom>
              <a:blipFill>
                <a:blip r:embed="rId5"/>
                <a:stretch>
                  <a:fillRect l="-62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AD8A19-6224-DEF2-280A-A99F1B794C06}"/>
                  </a:ext>
                </a:extLst>
              </p:cNvPr>
              <p:cNvSpPr txBox="1"/>
              <p:nvPr/>
            </p:nvSpPr>
            <p:spPr>
              <a:xfrm>
                <a:off x="2511859" y="2053877"/>
                <a:ext cx="4566058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AD8A19-6224-DEF2-280A-A99F1B794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859" y="2053877"/>
                <a:ext cx="4566058" cy="778931"/>
              </a:xfrm>
              <a:prstGeom prst="rect">
                <a:avLst/>
              </a:prstGeom>
              <a:blipFill>
                <a:blip r:embed="rId6"/>
                <a:stretch>
                  <a:fillRect l="-554" t="-109524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6F42F-0EDC-848A-EF91-9F8F8B48CA51}"/>
                  </a:ext>
                </a:extLst>
              </p:cNvPr>
              <p:cNvSpPr txBox="1"/>
              <p:nvPr/>
            </p:nvSpPr>
            <p:spPr>
              <a:xfrm>
                <a:off x="476098" y="3087144"/>
                <a:ext cx="89465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We compute the EOL prediction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as the mean of the EOL predictive distribution: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6F42F-0EDC-848A-EF91-9F8F8B48C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98" y="3087144"/>
                <a:ext cx="8946568" cy="369332"/>
              </a:xfrm>
              <a:prstGeom prst="rect">
                <a:avLst/>
              </a:prstGeom>
              <a:blipFill>
                <a:blip r:embed="rId7"/>
                <a:stretch>
                  <a:fillRect l="-567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515C97-8219-39E4-7700-AF0D1B11DFAE}"/>
                  </a:ext>
                </a:extLst>
              </p:cNvPr>
              <p:cNvSpPr txBox="1"/>
              <p:nvPr/>
            </p:nvSpPr>
            <p:spPr>
              <a:xfrm>
                <a:off x="2541610" y="3503813"/>
                <a:ext cx="4613186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𝐸𝑂𝐿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515C97-8219-39E4-7700-AF0D1B11D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610" y="3503813"/>
                <a:ext cx="4613186" cy="778931"/>
              </a:xfrm>
              <a:prstGeom prst="rect">
                <a:avLst/>
              </a:prstGeom>
              <a:blipFill>
                <a:blip r:embed="rId8"/>
                <a:stretch>
                  <a:fillRect l="-275" t="-112903" b="-17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750141-1983-7D28-AF6F-166FDA9713E3}"/>
                  </a:ext>
                </a:extLst>
              </p:cNvPr>
              <p:cNvSpPr txBox="1"/>
              <p:nvPr/>
            </p:nvSpPr>
            <p:spPr>
              <a:xfrm>
                <a:off x="522193" y="4516215"/>
                <a:ext cx="108316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To compute a confidence interval at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we find the quantiles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ℓ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750141-1983-7D28-AF6F-166FDA971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93" y="4516215"/>
                <a:ext cx="10831607" cy="369332"/>
              </a:xfrm>
              <a:prstGeom prst="rect">
                <a:avLst/>
              </a:prstGeom>
              <a:blipFill>
                <a:blip r:embed="rId9"/>
                <a:stretch>
                  <a:fillRect l="-58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45E80B8-5510-7261-7C2B-F3B3FD047880}"/>
              </a:ext>
            </a:extLst>
          </p:cNvPr>
          <p:cNvSpPr txBox="1"/>
          <p:nvPr/>
        </p:nvSpPr>
        <p:spPr>
          <a:xfrm>
            <a:off x="522193" y="5426325"/>
            <a:ext cx="106254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Final prediction and uncertainty</a:t>
            </a:r>
            <a:r>
              <a:rPr lang="en-US" dirty="0"/>
              <a:t>: At each time step, the EOL prediction and confidence interval are obtained by aggregating across performance metrics, using the earliest estimated failure time (mean or quantiles) as the system-level result.</a:t>
            </a:r>
          </a:p>
        </p:txBody>
      </p:sp>
    </p:spTree>
    <p:extLst>
      <p:ext uri="{BB962C8B-B14F-4D97-AF65-F5344CB8AC3E}">
        <p14:creationId xmlns:p14="http://schemas.microsoft.com/office/powerpoint/2010/main" val="1228397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U Brand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_Brand_Template" id="{08A68AB4-5590-4B4B-BF52-0B4B70F43C38}" vid="{247FEBA0-18E1-A94F-A103-A8783525E83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Vanderbilt University_PPT_Template_2022</Template>
  <TotalTime>3287</TotalTime>
  <Words>1397</Words>
  <Application>Microsoft Macintosh PowerPoint</Application>
  <PresentationFormat>Widescreen</PresentationFormat>
  <Paragraphs>166</Paragraphs>
  <Slides>29</Slides>
  <Notes>21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Amasis MT Pro</vt:lpstr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Tema de Office</vt:lpstr>
      <vt:lpstr>A Deep Learning Approach for Performance-Based Prediction of Remaining Useful Life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Learning Data-Driven Models For In-Flight Drone Battery Discharge Estimation From Real Data</dc:title>
  <dc:creator>Coursey, Austin C</dc:creator>
  <cp:lastModifiedBy>Diaz Gonzalez, Abel</cp:lastModifiedBy>
  <cp:revision>14</cp:revision>
  <dcterms:created xsi:type="dcterms:W3CDTF">2023-06-22T16:51:54Z</dcterms:created>
  <dcterms:modified xsi:type="dcterms:W3CDTF">2026-02-12T20:43:42Z</dcterms:modified>
</cp:coreProperties>
</file>